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1" r:id="rId3"/>
    <p:sldMasterId id="2147483689" r:id="rId4"/>
    <p:sldMasterId id="2147483717" r:id="rId5"/>
  </p:sldMasterIdLst>
  <p:notesMasterIdLst>
    <p:notesMasterId r:id="rId25"/>
  </p:notesMasterIdLst>
  <p:sldIdLst>
    <p:sldId id="258" r:id="rId6"/>
    <p:sldId id="272" r:id="rId7"/>
    <p:sldId id="273" r:id="rId8"/>
    <p:sldId id="257" r:id="rId9"/>
    <p:sldId id="259" r:id="rId10"/>
    <p:sldId id="260" r:id="rId11"/>
    <p:sldId id="261" r:id="rId12"/>
    <p:sldId id="279" r:id="rId13"/>
    <p:sldId id="262" r:id="rId14"/>
    <p:sldId id="277" r:id="rId15"/>
    <p:sldId id="263" r:id="rId16"/>
    <p:sldId id="264" r:id="rId17"/>
    <p:sldId id="265" r:id="rId18"/>
    <p:sldId id="266" r:id="rId19"/>
    <p:sldId id="267" r:id="rId20"/>
    <p:sldId id="270" r:id="rId21"/>
    <p:sldId id="276"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A9969D-3D0B-462B-A16D-CE1E370ABEDA}">
          <p14:sldIdLst>
            <p14:sldId id="258"/>
            <p14:sldId id="272"/>
            <p14:sldId id="273"/>
          </p14:sldIdLst>
        </p14:section>
        <p14:section name="Cortana Intelligence" id="{738FCE21-A1A3-48B6-8770-A034C34DAD46}">
          <p14:sldIdLst>
            <p14:sldId id="257"/>
            <p14:sldId id="259"/>
            <p14:sldId id="260"/>
          </p14:sldIdLst>
        </p14:section>
        <p14:section name="Cognitive" id="{56F02481-C5C6-47BB-8258-4CD871EAF996}">
          <p14:sldIdLst>
            <p14:sldId id="261"/>
            <p14:sldId id="279"/>
            <p14:sldId id="262"/>
            <p14:sldId id="277"/>
            <p14:sldId id="263"/>
            <p14:sldId id="264"/>
            <p14:sldId id="265"/>
            <p14:sldId id="266"/>
          </p14:sldIdLst>
        </p14:section>
        <p14:section name="Applications and Demos" id="{CDE6F60D-A872-4A03-9008-99EE291B561A}">
          <p14:sldIdLst>
            <p14:sldId id="267"/>
            <p14:sldId id="270"/>
            <p14:sldId id="276"/>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77030" autoAdjust="0"/>
  </p:normalViewPr>
  <p:slideViewPr>
    <p:cSldViewPr snapToGrid="0">
      <p:cViewPr varScale="1">
        <p:scale>
          <a:sx n="79" d="100"/>
          <a:sy n="79" d="100"/>
        </p:scale>
        <p:origin x="612"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A47B7-449B-4492-8BC8-58EDEC8A1D5E}" type="datetimeFigureOut">
              <a:rPr lang="en-GB" smtClean="0"/>
              <a:t>14/03/2017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0186E4-525A-48B2-9D28-F92E98CD24FA}" type="slidenum">
              <a:rPr lang="en-GB" smtClean="0"/>
              <a:t>‹#›</a:t>
            </a:fld>
            <a:endParaRPr lang="en-GB"/>
          </a:p>
        </p:txBody>
      </p:sp>
    </p:spTree>
    <p:extLst>
      <p:ext uri="{BB962C8B-B14F-4D97-AF65-F5344CB8AC3E}">
        <p14:creationId xmlns:p14="http://schemas.microsoft.com/office/powerpoint/2010/main" val="1491080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that you built your bot, it’s time to add smarts to it and make it more useful and engaging for your users. An intelligent bot has human-like senses and skills. It is able to understand what we are saying or writing in natural language and respond back, see our world as we see it, discover information and extract knowledge from different sources to provide useful answers, and more importantly learn as it acquires more experience to continuously improve its capabilities. Sounds daunting, but we are here to help you add some of these cognitive skills to your bot.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b="1" dirty="0"/>
          </a:p>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dirty="0"/>
              <a:t>Currently 21</a:t>
            </a:r>
            <a:r>
              <a:rPr lang="en-US" baseline="0" dirty="0"/>
              <a:t> APIs and will grow.</a:t>
            </a:r>
            <a:endParaRPr lang="en-US" dirty="0"/>
          </a:p>
          <a:p>
            <a:endParaRPr lang="en-US" dirty="0"/>
          </a:p>
          <a:p>
            <a:endParaRPr lang="en-US" dirty="0"/>
          </a:p>
          <a:p>
            <a:r>
              <a:rPr lang="en-US" b="1" dirty="0">
                <a:effectLst/>
              </a:rPr>
              <a:t>Cognitive Services includes:</a:t>
            </a:r>
          </a:p>
          <a:p>
            <a:pPr lvl="0"/>
            <a:r>
              <a:rPr lang="en-US" dirty="0">
                <a:effectLst/>
              </a:rPr>
              <a:t>Vision: From faces to feelings, allow apps to understand images and video</a:t>
            </a:r>
          </a:p>
          <a:p>
            <a:pPr lvl="0"/>
            <a:r>
              <a:rPr lang="en-US" dirty="0">
                <a:effectLst/>
              </a:rPr>
              <a:t>Speech: Hear and speak to users by filtering noise, identifying speakers, and understanding intent</a:t>
            </a:r>
          </a:p>
          <a:p>
            <a:pPr lvl="0"/>
            <a:r>
              <a:rPr lang="en-US" dirty="0">
                <a:effectLst/>
              </a:rPr>
              <a:t>Language: Process text and learn how to recognize what users want</a:t>
            </a:r>
          </a:p>
          <a:p>
            <a:pPr lvl="0"/>
            <a:r>
              <a:rPr lang="en-US" dirty="0">
                <a:effectLst/>
              </a:rPr>
              <a:t>Knowledge: Tap into rich knowledge amassed from the web, academia, or your own data</a:t>
            </a:r>
          </a:p>
          <a:p>
            <a:pPr lvl="0"/>
            <a:r>
              <a:rPr lang="en-US" dirty="0">
                <a:effectLst/>
              </a:rPr>
              <a:t>Search: Access billions of web pages, images, videos, and news with the power of Bing APIs</a:t>
            </a:r>
          </a:p>
          <a:p>
            <a:r>
              <a:rPr lang="en-US" dirty="0">
                <a:effectLst/>
              </a:rPr>
              <a:t> </a:t>
            </a:r>
          </a:p>
          <a:p>
            <a:r>
              <a:rPr lang="en-US" sz="900" kern="1200" dirty="0">
                <a:solidFill>
                  <a:schemeClr val="tx1"/>
                </a:solidFill>
                <a:effectLst/>
                <a:latin typeface="Segoe UI Light" pitchFamily="34" charset="0"/>
                <a:ea typeface="+mn-ea"/>
                <a:cs typeface="+mn-cs"/>
              </a:rPr>
              <a:t>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8:40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897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Academic – tap into academic content in the MS academic graph</a:t>
            </a:r>
            <a:r>
              <a:rPr lang="en-GB" baseline="0" dirty="0"/>
              <a:t> </a:t>
            </a:r>
          </a:p>
          <a:p>
            <a:r>
              <a:rPr lang="en-GB" baseline="0" dirty="0"/>
              <a:t>Entity linking- recognise and identify separate entity </a:t>
            </a:r>
            <a:r>
              <a:rPr lang="en-GB" baseline="0" dirty="0" err="1"/>
              <a:t>basd</a:t>
            </a:r>
            <a:r>
              <a:rPr lang="en-GB" baseline="0" dirty="0"/>
              <a:t> on context.</a:t>
            </a:r>
          </a:p>
          <a:p>
            <a:r>
              <a:rPr lang="en-GB" baseline="0" dirty="0"/>
              <a:t>Recommendations  - provide personalised product recommendations for customers, frequently bought, item to item, personalised user</a:t>
            </a:r>
          </a:p>
          <a:p>
            <a:endParaRPr lang="en-GB" baseline="0" dirty="0"/>
          </a:p>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8:40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328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various Bing</a:t>
            </a:r>
            <a:r>
              <a:rPr lang="en-US" baseline="0" dirty="0"/>
              <a:t> search </a:t>
            </a:r>
            <a:r>
              <a:rPr lang="en-US" baseline="0" dirty="0" err="1"/>
              <a:t>Apis</a:t>
            </a:r>
            <a:r>
              <a:rPr lang="en-US" baseline="0" dirty="0"/>
              <a:t> for news, images, videos</a:t>
            </a:r>
            <a:endParaRPr lang="en-US" dirty="0"/>
          </a:p>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8:40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17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Face API, which can compare the photos and return a match within milliseconds, even from a photo that might not be of the highest quality.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033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elegance of the solution is in its simplicity – something that has been lacking in the machine learning space</a:t>
            </a:r>
          </a:p>
          <a:p>
            <a:endParaRPr lang="en-US" baseline="0" dirty="0"/>
          </a:p>
          <a:p>
            <a:r>
              <a:rPr lang="en-US" baseline="0" dirty="0"/>
              <a:t>The first issue many enterprises face is data ingestion. With the cloud, you can bring in data sources with the ease of a drop down or drop your on-premises data set into the built in storage space. Users can then model in our development environment – Machine Learning Studio </a:t>
            </a:r>
          </a:p>
          <a:p>
            <a:r>
              <a:rPr lang="en-US" baseline="0" dirty="0"/>
              <a:t>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Client devices, websites, mobile applications, excel spreadsheets you name it anything that supports HTTP requests.</a:t>
            </a:r>
          </a:p>
          <a:p>
            <a:r>
              <a:rPr lang="en-US" baseline="0" dirty="0"/>
              <a:t>We’ve heard from many data scientists that they model in R on a Linux stack but then have to hand over their work to developers who need to translate that into another language to actually make it work. </a:t>
            </a:r>
          </a:p>
          <a:p>
            <a:r>
              <a:rPr lang="en-US" baseline="0" dirty="0"/>
              <a:t>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a:t>
            </a:r>
          </a:p>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997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that you built your bot, it’s time to add smarts to it and make it more useful and engaging for your users. An intelligent bot has human-like senses and skills. It is able to understand what we are saying or writing in natural language and respond back, see our world as we see it, discover information and extract knowledge from different sources to provide useful answers, and more importantly learn as it acquires more experience to continuously improve its capabilities. Sounds daunting, but we are here to help you add some of these cognitive skills to your bot.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b="1" dirty="0"/>
          </a:p>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dirty="0"/>
              <a:t>Currently 21</a:t>
            </a:r>
            <a:r>
              <a:rPr lang="en-US" baseline="0" dirty="0"/>
              <a:t> APIs and will grow.</a:t>
            </a:r>
            <a:endParaRPr lang="en-US" dirty="0"/>
          </a:p>
          <a:p>
            <a:endParaRPr lang="en-US" dirty="0"/>
          </a:p>
          <a:p>
            <a:endParaRPr lang="en-US" dirty="0"/>
          </a:p>
          <a:p>
            <a:r>
              <a:rPr lang="en-US" b="1" dirty="0">
                <a:effectLst/>
              </a:rPr>
              <a:t>Cognitive Services includes:</a:t>
            </a:r>
          </a:p>
          <a:p>
            <a:pPr lvl="0"/>
            <a:r>
              <a:rPr lang="en-US" dirty="0">
                <a:effectLst/>
              </a:rPr>
              <a:t>Vision: From faces to feelings, allow apps to understand images and video</a:t>
            </a:r>
          </a:p>
          <a:p>
            <a:pPr lvl="0"/>
            <a:r>
              <a:rPr lang="en-US" dirty="0">
                <a:effectLst/>
              </a:rPr>
              <a:t>Speech: Hear and speak to users by filtering noise, identifying speakers, and understanding intent</a:t>
            </a:r>
          </a:p>
          <a:p>
            <a:pPr lvl="0"/>
            <a:r>
              <a:rPr lang="en-US" dirty="0">
                <a:effectLst/>
              </a:rPr>
              <a:t>Language: Process text and learn how to recognize what users want</a:t>
            </a:r>
          </a:p>
          <a:p>
            <a:pPr lvl="0"/>
            <a:r>
              <a:rPr lang="en-US" dirty="0">
                <a:effectLst/>
              </a:rPr>
              <a:t>Knowledge: Tap into rich knowledge amassed from the web, academia, or your own data</a:t>
            </a:r>
          </a:p>
          <a:p>
            <a:pPr lvl="0"/>
            <a:r>
              <a:rPr lang="en-US" dirty="0">
                <a:effectLst/>
              </a:rPr>
              <a:t>Search: Access billions of web pages, images, videos, and news with the power of Bing APIs</a:t>
            </a:r>
          </a:p>
          <a:p>
            <a:r>
              <a:rPr lang="en-US" dirty="0">
                <a:effectLst/>
              </a:rPr>
              <a:t> </a:t>
            </a:r>
          </a:p>
          <a:p>
            <a:r>
              <a:rPr lang="en-US" sz="900" kern="1200" dirty="0">
                <a:solidFill>
                  <a:schemeClr val="tx1"/>
                </a:solidFill>
                <a:effectLst/>
                <a:latin typeface="Segoe UI Light" pitchFamily="34" charset="0"/>
                <a:ea typeface="+mn-ea"/>
                <a:cs typeface="+mn-cs"/>
              </a:rPr>
              <a:t>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10:14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572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baseline="0" dirty="0"/>
          </a:p>
          <a:p>
            <a:r>
              <a:rPr lang="en-GB" b="1" dirty="0"/>
              <a:t>Natural and proactive interaction:</a:t>
            </a:r>
            <a:r>
              <a:rPr lang="en-GB" dirty="0"/>
              <a:t> Interact with your data and using natural language and speech through Cortana</a:t>
            </a:r>
          </a:p>
          <a:p>
            <a:endParaRPr lang="en-GB" dirty="0"/>
          </a:p>
          <a:p>
            <a:endParaRPr lang="en-GB" dirty="0"/>
          </a:p>
          <a:p>
            <a:r>
              <a:rPr lang="en-GB" b="1" dirty="0"/>
              <a:t>Intelligent agents:</a:t>
            </a:r>
            <a:r>
              <a:rPr lang="en-GB" dirty="0"/>
              <a:t> Build intelligent agents or Bots that allow your users to interact with your intelligent solutions in more contextual and natural ways, including in your communications and social platforms—text/</a:t>
            </a:r>
            <a:r>
              <a:rPr lang="en-GB" dirty="0" err="1"/>
              <a:t>sms</a:t>
            </a:r>
            <a:r>
              <a:rPr lang="en-GB" dirty="0"/>
              <a:t>, Facebook, WhatsApp, WeChat, Slack, Skype, and more</a:t>
            </a:r>
          </a:p>
          <a:p>
            <a:r>
              <a:rPr lang="en-GB" b="1" dirty="0"/>
              <a:t>Cognitive APIs:</a:t>
            </a:r>
            <a:r>
              <a:rPr lang="en-GB" dirty="0"/>
              <a:t> Add vision, speech, text, recommendations and face and emotion detection to your application to gain valuable insights for your business</a:t>
            </a:r>
          </a:p>
          <a:p>
            <a:endParaRPr lang="en-GB" baseline="0" dirty="0"/>
          </a:p>
          <a:p>
            <a:endParaRPr lang="en-GB" dirty="0"/>
          </a:p>
          <a:p>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8:40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307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8:40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13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8:40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944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8:40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624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Image analysis</a:t>
            </a:r>
            <a:r>
              <a:rPr lang="en-GB" baseline="0" dirty="0"/>
              <a:t> – content id and labelling</a:t>
            </a:r>
          </a:p>
          <a:p>
            <a:endParaRPr lang="en-GB" baseline="0" dirty="0"/>
          </a:p>
          <a:p>
            <a:r>
              <a:rPr lang="en-GB" baseline="0" dirty="0"/>
              <a:t>OCR</a:t>
            </a:r>
          </a:p>
          <a:p>
            <a:endParaRPr lang="en-GB" baseline="0" dirty="0"/>
          </a:p>
          <a:p>
            <a:r>
              <a:rPr lang="en-GB" baseline="0" dirty="0"/>
              <a:t>Recognise emotions in images and video</a:t>
            </a:r>
          </a:p>
          <a:p>
            <a:endParaRPr lang="en-GB" baseline="0" dirty="0"/>
          </a:p>
          <a:p>
            <a:r>
              <a:rPr lang="en-GB" baseline="0" dirty="0"/>
              <a:t>Face detection and verification</a:t>
            </a:r>
          </a:p>
          <a:p>
            <a:endParaRPr lang="en-GB" baseline="0" dirty="0"/>
          </a:p>
          <a:p>
            <a:r>
              <a:rPr lang="en-GB" baseline="0" dirty="0"/>
              <a:t>Video stabilisation,  face tracking and motion detection</a:t>
            </a:r>
          </a:p>
          <a:p>
            <a:endParaRPr lang="en-GB" baseline="0" dirty="0"/>
          </a:p>
          <a:p>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8:40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92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Stabilisation</a:t>
            </a:r>
          </a:p>
        </p:txBody>
      </p:sp>
      <p:sp>
        <p:nvSpPr>
          <p:cNvPr id="4" name="Slide Number Placeholder 3"/>
          <p:cNvSpPr>
            <a:spLocks noGrp="1"/>
          </p:cNvSpPr>
          <p:nvPr>
            <p:ph type="sldNum" sz="quarter" idx="10"/>
          </p:nvPr>
        </p:nvSpPr>
        <p:spPr/>
        <p:txBody>
          <a:bodyPr/>
          <a:lstStyle/>
          <a:p>
            <a:fld id="{400186E4-525A-48B2-9D28-F92E98CD24FA}" type="slidenum">
              <a:rPr lang="en-GB" smtClean="0"/>
              <a:t>10</a:t>
            </a:fld>
            <a:endParaRPr lang="en-GB"/>
          </a:p>
        </p:txBody>
      </p:sp>
    </p:spTree>
    <p:extLst>
      <p:ext uri="{BB962C8B-B14F-4D97-AF65-F5344CB8AC3E}">
        <p14:creationId xmlns:p14="http://schemas.microsoft.com/office/powerpoint/2010/main" val="455987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Speech recognition</a:t>
            </a:r>
          </a:p>
          <a:p>
            <a:endParaRPr lang="en-GB" dirty="0"/>
          </a:p>
          <a:p>
            <a:r>
              <a:rPr lang="en-GB" dirty="0"/>
              <a:t>Text to Speech</a:t>
            </a:r>
          </a:p>
          <a:p>
            <a:endParaRPr lang="en-GB" dirty="0"/>
          </a:p>
          <a:p>
            <a:r>
              <a:rPr lang="en-GB" dirty="0"/>
              <a:t>Speech</a:t>
            </a:r>
            <a:r>
              <a:rPr lang="en-GB" baseline="0" dirty="0"/>
              <a:t> intent recognition</a:t>
            </a:r>
          </a:p>
          <a:p>
            <a:endParaRPr lang="en-GB" baseline="0" dirty="0"/>
          </a:p>
          <a:p>
            <a:r>
              <a:rPr lang="en-GB" baseline="0" dirty="0"/>
              <a:t>Custom speech recognition models for speaker style  or difficult environments </a:t>
            </a:r>
            <a:r>
              <a:rPr lang="en-GB" baseline="0" dirty="0" err="1"/>
              <a:t>eg</a:t>
            </a:r>
            <a:r>
              <a:rPr lang="en-GB" baseline="0" dirty="0"/>
              <a:t>. Noisy</a:t>
            </a:r>
          </a:p>
          <a:p>
            <a:endParaRPr lang="en-GB" baseline="0" dirty="0"/>
          </a:p>
          <a:p>
            <a:r>
              <a:rPr lang="en-GB" baseline="0" dirty="0"/>
              <a:t>Spell check</a:t>
            </a:r>
          </a:p>
          <a:p>
            <a:r>
              <a:rPr lang="en-GB" baseline="0" dirty="0"/>
              <a:t>LUIS – language understanding intent and entities for NLP</a:t>
            </a:r>
          </a:p>
          <a:p>
            <a:r>
              <a:rPr lang="en-GB" baseline="0" dirty="0"/>
              <a:t>Text analytics to detect sentiment, key phrases, topics and language from text</a:t>
            </a:r>
          </a:p>
          <a:p>
            <a:endParaRPr lang="en-GB" baseline="0" dirty="0"/>
          </a:p>
          <a:p>
            <a:endParaRPr lang="en-GB" baseline="0" dirty="0"/>
          </a:p>
          <a:p>
            <a:endParaRPr lang="en-GB" baseline="0" dirty="0"/>
          </a:p>
          <a:p>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8:40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597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Speech recognition</a:t>
            </a:r>
          </a:p>
          <a:p>
            <a:endParaRPr lang="en-GB" dirty="0"/>
          </a:p>
          <a:p>
            <a:r>
              <a:rPr lang="en-GB" dirty="0"/>
              <a:t>Text to Speech</a:t>
            </a:r>
          </a:p>
          <a:p>
            <a:endParaRPr lang="en-GB" dirty="0"/>
          </a:p>
          <a:p>
            <a:r>
              <a:rPr lang="en-GB" dirty="0"/>
              <a:t>Speech</a:t>
            </a:r>
            <a:r>
              <a:rPr lang="en-GB" baseline="0" dirty="0"/>
              <a:t> intent recognition</a:t>
            </a:r>
          </a:p>
          <a:p>
            <a:endParaRPr lang="en-GB" baseline="0" dirty="0"/>
          </a:p>
          <a:p>
            <a:r>
              <a:rPr lang="en-GB" baseline="0" dirty="0"/>
              <a:t>Custom speech recognition models for speaker style  or difficult environments </a:t>
            </a:r>
            <a:r>
              <a:rPr lang="en-GB" baseline="0" dirty="0" err="1"/>
              <a:t>eg</a:t>
            </a:r>
            <a:r>
              <a:rPr lang="en-GB" baseline="0" dirty="0"/>
              <a:t>. Noisy</a:t>
            </a:r>
          </a:p>
          <a:p>
            <a:endParaRPr lang="en-GB" baseline="0" dirty="0"/>
          </a:p>
          <a:p>
            <a:r>
              <a:rPr lang="en-GB" baseline="0" dirty="0"/>
              <a:t>Spell check</a:t>
            </a:r>
          </a:p>
          <a:p>
            <a:r>
              <a:rPr lang="en-GB" baseline="0" dirty="0"/>
              <a:t>LUIS – language understanding intent and entities for NLP</a:t>
            </a:r>
          </a:p>
          <a:p>
            <a:r>
              <a:rPr lang="en-GB" baseline="0" dirty="0"/>
              <a:t>Text analytics to detect sentiment, key phrases, topics and language from text</a:t>
            </a:r>
          </a:p>
          <a:p>
            <a:endParaRPr lang="en-GB" baseline="0" dirty="0"/>
          </a:p>
          <a:p>
            <a:endParaRPr lang="en-GB" baseline="0" dirty="0"/>
          </a:p>
          <a:p>
            <a:endParaRPr lang="en-GB" baseline="0" dirty="0"/>
          </a:p>
          <a:p>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8:40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138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2192000" cy="6858000"/>
          </a:xfrm>
          <a:prstGeom prst="rect">
            <a:avLst/>
          </a:prstGeom>
        </p:spPr>
        <p:txBody>
          <a:bodyPr/>
          <a:lstStyle/>
          <a:p>
            <a:endParaRPr lang="uk-UA"/>
          </a:p>
        </p:txBody>
      </p:sp>
    </p:spTree>
    <p:extLst>
      <p:ext uri="{BB962C8B-B14F-4D97-AF65-F5344CB8AC3E}">
        <p14:creationId xmlns:p14="http://schemas.microsoft.com/office/powerpoint/2010/main" val="286183954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6000" y="0"/>
            <a:ext cx="6096000" cy="6858000"/>
          </a:xfrm>
          <a:prstGeom prst="rect">
            <a:avLst/>
          </a:prstGeom>
        </p:spPr>
        <p:txBody>
          <a:bodyPr/>
          <a:lstStyle/>
          <a:p>
            <a:endParaRPr lang="uk-UA"/>
          </a:p>
        </p:txBody>
      </p:sp>
      <p:cxnSp>
        <p:nvCxnSpPr>
          <p:cNvPr id="4" name="Straight Connector 3"/>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84201"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584201"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7" name="Straight Connector 6"/>
          <p:cNvCxnSpPr/>
          <p:nvPr userDrawn="1"/>
        </p:nvCxnSpPr>
        <p:spPr>
          <a:xfrm>
            <a:off x="4699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56071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6096000" cy="6858000"/>
          </a:xfrm>
          <a:prstGeom prst="rect">
            <a:avLst/>
          </a:prstGeom>
        </p:spPr>
        <p:txBody>
          <a:bodyPr/>
          <a:lstStyle/>
          <a:p>
            <a:endParaRPr lang="uk-UA"/>
          </a:p>
        </p:txBody>
      </p:sp>
      <p:cxnSp>
        <p:nvCxnSpPr>
          <p:cNvPr id="4" name="Straight Connector 3"/>
          <p:cNvCxnSpPr/>
          <p:nvPr userDrawn="1"/>
        </p:nvCxnSpPr>
        <p:spPr>
          <a:xfrm>
            <a:off x="65913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6705600"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6705601"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7" name="Straight Connector 6"/>
          <p:cNvCxnSpPr/>
          <p:nvPr userDrawn="1"/>
        </p:nvCxnSpPr>
        <p:spPr>
          <a:xfrm>
            <a:off x="65913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02189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799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6287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EFAULT SLIDE">
    <p:bg>
      <p:bgPr>
        <a:solidFill>
          <a:schemeClr val="bg2"/>
        </a:solidFill>
        <a:effectLst/>
      </p:bgPr>
    </p:bg>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1" y="380941"/>
            <a:ext cx="3632200" cy="757130"/>
          </a:xfrm>
          <a:prstGeom prst="rect">
            <a:avLst/>
          </a:prstGeom>
          <a:noFill/>
        </p:spPr>
        <p:txBody>
          <a:bodyPr wrap="square" rtlCol="0">
            <a:spAutoFit/>
          </a:bodyPr>
          <a:lstStyle>
            <a:lvl1pPr>
              <a:defRPr lang="uk-UA" sz="2400" b="1">
                <a:latin typeface="Calibri" panose="020F0502020204030204" pitchFamily="34" charset="0"/>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Tree>
    <p:extLst>
      <p:ext uri="{BB962C8B-B14F-4D97-AF65-F5344CB8AC3E}">
        <p14:creationId xmlns:p14="http://schemas.microsoft.com/office/powerpoint/2010/main" val="146170888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LOGO">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1"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1"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272837222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1"/>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52" tIns="30476" rIns="60952" bIns="30476" numCol="1" spcCol="0" rtlCol="0" fromWordArt="0" anchor="ctr" anchorCtr="0" forceAA="0" compatLnSpc="1">
            <a:prstTxWarp prst="textNoShape">
              <a:avLst/>
            </a:prstTxWarp>
            <a:noAutofit/>
          </a:bodyPr>
          <a:lstStyle/>
          <a:p>
            <a:pPr algn="ctr"/>
            <a:endParaRPr lang="uk-UA" sz="1867">
              <a:solidFill>
                <a:schemeClr val="tx1"/>
              </a:solidFill>
            </a:endParaRPr>
          </a:p>
        </p:txBody>
      </p:sp>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1"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1" y="380941"/>
            <a:ext cx="3632200" cy="923330"/>
          </a:xfrm>
          <a:prstGeom prst="rect">
            <a:avLst/>
          </a:prstGeom>
          <a:noFill/>
        </p:spPr>
        <p:txBody>
          <a:bodyPr wrap="square" rtlCol="0">
            <a:spAutoFit/>
          </a:bodyPr>
          <a:lstStyle>
            <a:lvl1pPr>
              <a:defRPr lang="uk-UA" sz="30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1"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07149027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RK MIDDLE">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1"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1"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1"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Rectangle 9"/>
          <p:cNvSpPr/>
          <p:nvPr userDrawn="1"/>
        </p:nvSpPr>
        <p:spPr>
          <a:xfrm>
            <a:off x="0" y="1600200"/>
            <a:ext cx="12192000" cy="36576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52" tIns="30476" rIns="60952" bIns="30476" numCol="1" spcCol="0" rtlCol="0" fromWordArt="0" anchor="ctr" anchorCtr="0" forceAA="0" compatLnSpc="1">
            <a:prstTxWarp prst="textNoShape">
              <a:avLst/>
            </a:prstTxWarp>
            <a:noAutofit/>
          </a:bodyPr>
          <a:lstStyle/>
          <a:p>
            <a:pPr algn="ctr"/>
            <a:endParaRPr lang="uk-UA" sz="1867">
              <a:solidFill>
                <a:schemeClr val="tx1"/>
              </a:solidFill>
            </a:endParaRPr>
          </a:p>
        </p:txBody>
      </p:sp>
    </p:spTree>
    <p:extLst>
      <p:ext uri="{BB962C8B-B14F-4D97-AF65-F5344CB8AC3E}">
        <p14:creationId xmlns:p14="http://schemas.microsoft.com/office/powerpoint/2010/main" val="179261275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BOTTOM SLIDE">
    <p:spTree>
      <p:nvGrpSpPr>
        <p:cNvPr id="1" name=""/>
        <p:cNvGrpSpPr/>
        <p:nvPr/>
      </p:nvGrpSpPr>
      <p:grpSpPr>
        <a:xfrm>
          <a:off x="0" y="0"/>
          <a:ext cx="0" cy="0"/>
          <a:chOff x="0" y="0"/>
          <a:chExt cx="0" cy="0"/>
        </a:xfrm>
      </p:grpSpPr>
      <p:sp>
        <p:nvSpPr>
          <p:cNvPr id="3" name="Rectangle 2"/>
          <p:cNvSpPr/>
          <p:nvPr userDrawn="1"/>
        </p:nvSpPr>
        <p:spPr>
          <a:xfrm>
            <a:off x="0" y="3429000"/>
            <a:ext cx="12192000" cy="3429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52" tIns="30476" rIns="60952" bIns="30476" numCol="1" spcCol="0" rtlCol="0" fromWordArt="0" anchor="ctr" anchorCtr="0" forceAA="0" compatLnSpc="1">
            <a:prstTxWarp prst="textNoShape">
              <a:avLst/>
            </a:prstTxWarp>
            <a:noAutofit/>
          </a:bodyPr>
          <a:lstStyle/>
          <a:p>
            <a:pPr algn="ctr"/>
            <a:endParaRPr lang="uk-UA" sz="1867">
              <a:solidFill>
                <a:schemeClr val="tx1"/>
              </a:solidFill>
            </a:endParaRPr>
          </a:p>
        </p:txBody>
      </p:sp>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1" y="6054272"/>
            <a:ext cx="723900" cy="666977"/>
          </a:xfrm>
          <a:prstGeom prst="rect">
            <a:avLst/>
          </a:prstGeom>
          <a:noFill/>
        </p:spPr>
        <p:txBody>
          <a:bodyPr wrap="square" rtlCol="0">
            <a:spAutoFit/>
          </a:bodyPr>
          <a:lstStyle/>
          <a:p>
            <a:r>
              <a:rPr lang="en-US" sz="1867" b="1">
                <a:solidFill>
                  <a:schemeClr val="bg1"/>
                </a:solidFill>
              </a:rPr>
              <a:t>your logo</a:t>
            </a:r>
            <a:endParaRPr lang="uk-UA" sz="1333" b="1">
              <a:solidFill>
                <a:schemeClr val="bg1"/>
              </a:solidFill>
            </a:endParaRPr>
          </a:p>
        </p:txBody>
      </p:sp>
      <p:cxnSp>
        <p:nvCxnSpPr>
          <p:cNvPr id="5" name="Straight Connector 4"/>
          <p:cNvCxnSpPr/>
          <p:nvPr userDrawn="1"/>
        </p:nvCxnSpPr>
        <p:spPr>
          <a:xfrm>
            <a:off x="4699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1" y="380941"/>
            <a:ext cx="3632200" cy="923330"/>
          </a:xfrm>
          <a:prstGeom prst="rect">
            <a:avLst/>
          </a:prstGeom>
          <a:noFill/>
        </p:spPr>
        <p:txBody>
          <a:bodyPr wrap="square" rtlCol="0">
            <a:spAutoFit/>
          </a:bodyPr>
          <a:lstStyle>
            <a:lvl1pPr>
              <a:defRPr lang="uk-UA" sz="3000" b="1">
                <a:solidFill>
                  <a:schemeClr val="tx1"/>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1" y="6048457"/>
            <a:ext cx="1155700" cy="666977"/>
          </a:xfrm>
          <a:prstGeom prst="rect">
            <a:avLst/>
          </a:prstGeom>
          <a:noFill/>
        </p:spPr>
        <p:txBody>
          <a:bodyPr wrap="square" rtlCol="0">
            <a:spAutoFit/>
          </a:bodyPr>
          <a:lstStyle>
            <a:lvl1pPr>
              <a:defRPr lang="uk-UA" sz="1867" b="1" smtClean="0">
                <a:solidFill>
                  <a:schemeClr val="bg1"/>
                </a:solidFill>
              </a:defRPr>
            </a:lvl1pPr>
          </a:lstStyle>
          <a:p>
            <a:r>
              <a:rPr lang="en-US"/>
              <a:t>page</a:t>
            </a:r>
          </a:p>
          <a:p>
            <a:r>
              <a:rPr lang="en-US"/>
              <a:t>0</a:t>
            </a:r>
            <a:fld id="{37D409AB-2201-4E18-8A34-C31753AD9B06}" type="slidenum">
              <a:rPr smtClean="0"/>
              <a:pPr/>
              <a:t>‹#›</a:t>
            </a:fld>
            <a:endParaRPr/>
          </a:p>
        </p:txBody>
      </p:sp>
    </p:spTree>
    <p:extLst>
      <p:ext uri="{BB962C8B-B14F-4D97-AF65-F5344CB8AC3E}">
        <p14:creationId xmlns:p14="http://schemas.microsoft.com/office/powerpoint/2010/main" val="222340953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FULL BACKGROUND IMAGE">
    <p:bg>
      <p:bgPr>
        <a:solidFill>
          <a:schemeClr val="bg2"/>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2192000" cy="6858000"/>
          </a:xfrm>
          <a:prstGeom prst="rect">
            <a:avLst/>
          </a:prstGeom>
        </p:spPr>
        <p:txBody>
          <a:bodyPr/>
          <a:lstStyle/>
          <a:p>
            <a:endParaRPr lang="uk-UA"/>
          </a:p>
        </p:txBody>
      </p:sp>
    </p:spTree>
    <p:extLst>
      <p:ext uri="{BB962C8B-B14F-4D97-AF65-F5344CB8AC3E}">
        <p14:creationId xmlns:p14="http://schemas.microsoft.com/office/powerpoint/2010/main" val="283927578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6096000" cy="6858000"/>
          </a:xfrm>
          <a:prstGeom prst="rect">
            <a:avLst/>
          </a:prstGeom>
        </p:spPr>
        <p:txBody>
          <a:bodyPr/>
          <a:lstStyle/>
          <a:p>
            <a:endParaRPr lang="uk-UA"/>
          </a:p>
        </p:txBody>
      </p:sp>
    </p:spTree>
    <p:extLst>
      <p:ext uri="{BB962C8B-B14F-4D97-AF65-F5344CB8AC3E}">
        <p14:creationId xmlns:p14="http://schemas.microsoft.com/office/powerpoint/2010/main" val="408146451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90" y="0"/>
            <a:ext cx="6544212" cy="68580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1" y="2906010"/>
            <a:ext cx="5378548" cy="1045977"/>
          </a:xfrm>
        </p:spPr>
        <p:txBody>
          <a:bodyPr lIns="182880" anchor="ctr">
            <a:noAutofit/>
          </a:bodyPr>
          <a:lstStyle>
            <a:lvl1pPr marL="0" indent="0">
              <a:buNone/>
              <a:defRPr sz="5293">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55085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1" y="2980727"/>
            <a:ext cx="4482315" cy="896551"/>
          </a:xfrm>
        </p:spPr>
        <p:txBody>
          <a:bodyPr lIns="182880" rIns="91440" anchor="ctr">
            <a:noAutofit/>
          </a:bodyPr>
          <a:lstStyle>
            <a:lvl1pPr marL="0" indent="0">
              <a:buNone/>
              <a:defRPr sz="5293">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7"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25763304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18866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295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5784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72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960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84090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038487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0945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6000" y="0"/>
            <a:ext cx="6096000" cy="6858000"/>
          </a:xfrm>
          <a:prstGeom prst="rect">
            <a:avLst/>
          </a:prstGeom>
        </p:spPr>
        <p:txBody>
          <a:bodyPr/>
          <a:lstStyle/>
          <a:p>
            <a:endParaRPr lang="uk-UA"/>
          </a:p>
        </p:txBody>
      </p:sp>
    </p:spTree>
    <p:extLst>
      <p:ext uri="{BB962C8B-B14F-4D97-AF65-F5344CB8AC3E}">
        <p14:creationId xmlns:p14="http://schemas.microsoft.com/office/powerpoint/2010/main" val="3316692394"/>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7380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143000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02324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7918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0054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8140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646386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0683376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11704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37877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1"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1"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1"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2182368" y="1853184"/>
            <a:ext cx="963168" cy="963168"/>
          </a:xfrm>
          <a:prstGeom prst="ellipse">
            <a:avLst/>
          </a:prstGeom>
          <a:ln w="25400">
            <a:solidFill>
              <a:schemeClr val="accent1"/>
            </a:solidFill>
          </a:ln>
        </p:spPr>
        <p:txBody>
          <a:bodyPr/>
          <a:lstStyle>
            <a:lvl1pPr>
              <a:defRPr sz="1333"/>
            </a:lvl1pPr>
          </a:lstStyle>
          <a:p>
            <a:endParaRPr lang="uk-UA"/>
          </a:p>
        </p:txBody>
      </p:sp>
      <p:sp>
        <p:nvSpPr>
          <p:cNvPr id="14" name="Picture Placeholder 12"/>
          <p:cNvSpPr>
            <a:spLocks noGrp="1"/>
          </p:cNvSpPr>
          <p:nvPr>
            <p:ph type="pic" sz="quarter" idx="12"/>
          </p:nvPr>
        </p:nvSpPr>
        <p:spPr>
          <a:xfrm>
            <a:off x="9186672" y="3852672"/>
            <a:ext cx="963168" cy="963168"/>
          </a:xfrm>
          <a:prstGeom prst="ellipse">
            <a:avLst/>
          </a:prstGeom>
          <a:ln w="25400">
            <a:solidFill>
              <a:schemeClr val="accent1"/>
            </a:solidFill>
          </a:ln>
        </p:spPr>
        <p:txBody>
          <a:bodyPr/>
          <a:lstStyle>
            <a:lvl1pPr>
              <a:defRPr sz="1333"/>
            </a:lvl1pPr>
          </a:lstStyle>
          <a:p>
            <a:endParaRPr lang="uk-UA"/>
          </a:p>
        </p:txBody>
      </p:sp>
    </p:spTree>
    <p:extLst>
      <p:ext uri="{BB962C8B-B14F-4D97-AF65-F5344CB8AC3E}">
        <p14:creationId xmlns:p14="http://schemas.microsoft.com/office/powerpoint/2010/main" val="416752350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21084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53159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31426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993189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0790586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3397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2897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9482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2695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2869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5181600" y="1395984"/>
            <a:ext cx="1828800" cy="1828800"/>
          </a:xfrm>
          <a:prstGeom prst="ellipse">
            <a:avLst/>
          </a:prstGeom>
          <a:ln w="25400">
            <a:solidFill>
              <a:schemeClr val="accent1"/>
            </a:solidFill>
          </a:ln>
        </p:spPr>
        <p:txBody>
          <a:bodyPr/>
          <a:lstStyle>
            <a:lvl1pPr>
              <a:defRPr sz="1333"/>
            </a:lvl1pPr>
          </a:lstStyle>
          <a:p>
            <a:endParaRPr lang="uk-UA"/>
          </a:p>
        </p:txBody>
      </p:sp>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1"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1"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1"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50224387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4840910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46417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31584463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7204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24316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7931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50973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3943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008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193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1"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1"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1"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999744" y="2231136"/>
            <a:ext cx="2395728" cy="2395728"/>
          </a:xfrm>
          <a:prstGeom prst="rect">
            <a:avLst/>
          </a:prstGeom>
        </p:spPr>
        <p:txBody>
          <a:bodyPr/>
          <a:lstStyle/>
          <a:p>
            <a:endParaRPr lang="uk-UA"/>
          </a:p>
        </p:txBody>
      </p:sp>
    </p:spTree>
    <p:extLst>
      <p:ext uri="{BB962C8B-B14F-4D97-AF65-F5344CB8AC3E}">
        <p14:creationId xmlns:p14="http://schemas.microsoft.com/office/powerpoint/2010/main" val="204257735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3937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0750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50177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30929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6165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92298714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7180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1"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1"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1"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600200"/>
            <a:ext cx="12192000" cy="3657600"/>
          </a:xfrm>
          <a:prstGeom prst="rect">
            <a:avLst/>
          </a:prstGeom>
        </p:spPr>
        <p:txBody>
          <a:bodyPr/>
          <a:lstStyle/>
          <a:p>
            <a:endParaRPr lang="uk-UA"/>
          </a:p>
        </p:txBody>
      </p:sp>
    </p:spTree>
    <p:extLst>
      <p:ext uri="{BB962C8B-B14F-4D97-AF65-F5344CB8AC3E}">
        <p14:creationId xmlns:p14="http://schemas.microsoft.com/office/powerpoint/2010/main" val="27677785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584201" y="6054272"/>
            <a:ext cx="723900" cy="666977"/>
          </a:xfrm>
          <a:prstGeom prst="rect">
            <a:avLst/>
          </a:prstGeom>
          <a:noFill/>
        </p:spPr>
        <p:txBody>
          <a:bodyPr wrap="square" rtlCol="0">
            <a:spAutoFit/>
          </a:bodyPr>
          <a:lstStyle/>
          <a:p>
            <a:r>
              <a:rPr lang="en-US" sz="1867" b="1">
                <a:solidFill>
                  <a:schemeClr val="accent2"/>
                </a:solidFill>
              </a:rPr>
              <a:t>your logo</a:t>
            </a:r>
            <a:endParaRPr lang="uk-UA" sz="1333" b="1">
              <a:solidFill>
                <a:schemeClr val="accent2"/>
              </a:solidFill>
            </a:endParaRPr>
          </a:p>
        </p:txBody>
      </p:sp>
      <p:cxnSp>
        <p:nvCxnSpPr>
          <p:cNvPr id="5" name="Straight Connector 4"/>
          <p:cNvCxnSpPr/>
          <p:nvPr userDrawn="1"/>
        </p:nvCxnSpPr>
        <p:spPr>
          <a:xfrm>
            <a:off x="4699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163300" y="6124658"/>
            <a:ext cx="0" cy="4953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1" y="380941"/>
            <a:ext cx="3632200" cy="923330"/>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1" y="6048457"/>
            <a:ext cx="1155700" cy="666977"/>
          </a:xfrm>
          <a:prstGeom prst="rect">
            <a:avLst/>
          </a:prstGeom>
          <a:noFill/>
        </p:spPr>
        <p:txBody>
          <a:bodyPr wrap="square" rtlCol="0">
            <a:spAutoFit/>
          </a:bodyPr>
          <a:lstStyle>
            <a:lvl1pPr>
              <a:defRPr lang="uk-UA" sz="1867"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6096000" y="1600200"/>
            <a:ext cx="6096000" cy="3657600"/>
          </a:xfrm>
          <a:prstGeom prst="rect">
            <a:avLst/>
          </a:prstGeom>
        </p:spPr>
        <p:txBody>
          <a:bodyPr/>
          <a:lstStyle/>
          <a:p>
            <a:endParaRPr lang="uk-UA"/>
          </a:p>
        </p:txBody>
      </p:sp>
    </p:spTree>
    <p:extLst>
      <p:ext uri="{BB962C8B-B14F-4D97-AF65-F5344CB8AC3E}">
        <p14:creationId xmlns:p14="http://schemas.microsoft.com/office/powerpoint/2010/main" val="27848534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MG-SLIDE OPT-8">
    <p:bg>
      <p:bgPr>
        <a:solidFill>
          <a:schemeClr val="bg2"/>
        </a:solidFill>
        <a:effectLst/>
      </p:bgPr>
    </p:bg>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1" y="380942"/>
            <a:ext cx="3632200" cy="831125"/>
          </a:xfrm>
          <a:prstGeom prst="rect">
            <a:avLst/>
          </a:prstGeom>
          <a:noFill/>
        </p:spPr>
        <p:txBody>
          <a:bodyPr wrap="square" rtlCol="0">
            <a:spAutoFit/>
          </a:bodyPr>
          <a:lstStyle>
            <a:lvl1pPr>
              <a:defRPr lang="uk-UA" sz="2667" b="1">
                <a:latin typeface="Calibri" panose="020F0502020204030204" pitchFamily="34" charset="0"/>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
        <p:nvSpPr>
          <p:cNvPr id="6" name="Picture Placeholder 5"/>
          <p:cNvSpPr>
            <a:spLocks noGrp="1"/>
          </p:cNvSpPr>
          <p:nvPr>
            <p:ph type="pic" sz="quarter" idx="11"/>
          </p:nvPr>
        </p:nvSpPr>
        <p:spPr>
          <a:xfrm>
            <a:off x="0" y="1600200"/>
            <a:ext cx="6096000" cy="3657600"/>
          </a:xfrm>
          <a:prstGeom prst="rect">
            <a:avLst/>
          </a:prstGeom>
        </p:spPr>
        <p:txBody>
          <a:bodyPr/>
          <a:lstStyle/>
          <a:p>
            <a:endParaRPr lang="uk-UA"/>
          </a:p>
        </p:txBody>
      </p:sp>
    </p:spTree>
    <p:extLst>
      <p:ext uri="{BB962C8B-B14F-4D97-AF65-F5344CB8AC3E}">
        <p14:creationId xmlns:p14="http://schemas.microsoft.com/office/powerpoint/2010/main" val="200031587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theme" Target="../theme/theme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014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914250"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62" indent="-228562" algn="l" defTabSz="91425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87" indent="-228562" algn="l" defTabSz="91425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3" indent="-228562" algn="l" defTabSz="91425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37"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62"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88"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12"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38"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3"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0" rtl="0" eaLnBrk="1" latinLnBrk="0" hangingPunct="1">
        <a:defRPr sz="1800" kern="1200">
          <a:solidFill>
            <a:schemeClr val="tx1"/>
          </a:solidFill>
          <a:latin typeface="+mn-lt"/>
          <a:ea typeface="+mn-ea"/>
          <a:cs typeface="+mn-cs"/>
        </a:defRPr>
      </a:lvl1pPr>
      <a:lvl2pPr marL="457125" algn="l" defTabSz="914250" rtl="0" eaLnBrk="1" latinLnBrk="0" hangingPunct="1">
        <a:defRPr sz="1800" kern="1200">
          <a:solidFill>
            <a:schemeClr val="tx1"/>
          </a:solidFill>
          <a:latin typeface="+mn-lt"/>
          <a:ea typeface="+mn-ea"/>
          <a:cs typeface="+mn-cs"/>
        </a:defRPr>
      </a:lvl2pPr>
      <a:lvl3pPr marL="914250" algn="l" defTabSz="914250" rtl="0" eaLnBrk="1" latinLnBrk="0" hangingPunct="1">
        <a:defRPr sz="1800" kern="1200">
          <a:solidFill>
            <a:schemeClr val="tx1"/>
          </a:solidFill>
          <a:latin typeface="+mn-lt"/>
          <a:ea typeface="+mn-ea"/>
          <a:cs typeface="+mn-cs"/>
        </a:defRPr>
      </a:lvl3pPr>
      <a:lvl4pPr marL="1371375" algn="l" defTabSz="914250" rtl="0" eaLnBrk="1" latinLnBrk="0" hangingPunct="1">
        <a:defRPr sz="1800" kern="1200">
          <a:solidFill>
            <a:schemeClr val="tx1"/>
          </a:solidFill>
          <a:latin typeface="+mn-lt"/>
          <a:ea typeface="+mn-ea"/>
          <a:cs typeface="+mn-cs"/>
        </a:defRPr>
      </a:lvl4pPr>
      <a:lvl5pPr marL="1828501" algn="l" defTabSz="914250" rtl="0" eaLnBrk="1" latinLnBrk="0" hangingPunct="1">
        <a:defRPr sz="1800" kern="1200">
          <a:solidFill>
            <a:schemeClr val="tx1"/>
          </a:solidFill>
          <a:latin typeface="+mn-lt"/>
          <a:ea typeface="+mn-ea"/>
          <a:cs typeface="+mn-cs"/>
        </a:defRPr>
      </a:lvl5pPr>
      <a:lvl6pPr marL="2285626" algn="l" defTabSz="914250" rtl="0" eaLnBrk="1" latinLnBrk="0" hangingPunct="1">
        <a:defRPr sz="1800" kern="1200">
          <a:solidFill>
            <a:schemeClr val="tx1"/>
          </a:solidFill>
          <a:latin typeface="+mn-lt"/>
          <a:ea typeface="+mn-ea"/>
          <a:cs typeface="+mn-cs"/>
        </a:defRPr>
      </a:lvl6pPr>
      <a:lvl7pPr marL="2742750" algn="l" defTabSz="914250" rtl="0" eaLnBrk="1" latinLnBrk="0" hangingPunct="1">
        <a:defRPr sz="1800" kern="1200">
          <a:solidFill>
            <a:schemeClr val="tx1"/>
          </a:solidFill>
          <a:latin typeface="+mn-lt"/>
          <a:ea typeface="+mn-ea"/>
          <a:cs typeface="+mn-cs"/>
        </a:defRPr>
      </a:lvl7pPr>
      <a:lvl8pPr marL="3199875" algn="l" defTabSz="914250" rtl="0" eaLnBrk="1" latinLnBrk="0" hangingPunct="1">
        <a:defRPr sz="1800" kern="1200">
          <a:solidFill>
            <a:schemeClr val="tx1"/>
          </a:solidFill>
          <a:latin typeface="+mn-lt"/>
          <a:ea typeface="+mn-ea"/>
          <a:cs typeface="+mn-cs"/>
        </a:defRPr>
      </a:lvl8pPr>
      <a:lvl9pPr marL="3656999" algn="l" defTabSz="91425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69160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914250"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62" indent="-228562" algn="l" defTabSz="91425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87" indent="-228562" algn="l" defTabSz="91425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13" indent="-228562" algn="l" defTabSz="91425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37"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62"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88"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12"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438"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3" indent="-228562" algn="l" defTabSz="91425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50" rtl="0" eaLnBrk="1" latinLnBrk="0" hangingPunct="1">
        <a:defRPr sz="1800" kern="1200">
          <a:solidFill>
            <a:schemeClr val="tx1"/>
          </a:solidFill>
          <a:latin typeface="+mn-lt"/>
          <a:ea typeface="+mn-ea"/>
          <a:cs typeface="+mn-cs"/>
        </a:defRPr>
      </a:lvl1pPr>
      <a:lvl2pPr marL="457125" algn="l" defTabSz="914250" rtl="0" eaLnBrk="1" latinLnBrk="0" hangingPunct="1">
        <a:defRPr sz="1800" kern="1200">
          <a:solidFill>
            <a:schemeClr val="tx1"/>
          </a:solidFill>
          <a:latin typeface="+mn-lt"/>
          <a:ea typeface="+mn-ea"/>
          <a:cs typeface="+mn-cs"/>
        </a:defRPr>
      </a:lvl2pPr>
      <a:lvl3pPr marL="914250" algn="l" defTabSz="914250" rtl="0" eaLnBrk="1" latinLnBrk="0" hangingPunct="1">
        <a:defRPr sz="1800" kern="1200">
          <a:solidFill>
            <a:schemeClr val="tx1"/>
          </a:solidFill>
          <a:latin typeface="+mn-lt"/>
          <a:ea typeface="+mn-ea"/>
          <a:cs typeface="+mn-cs"/>
        </a:defRPr>
      </a:lvl3pPr>
      <a:lvl4pPr marL="1371375" algn="l" defTabSz="914250" rtl="0" eaLnBrk="1" latinLnBrk="0" hangingPunct="1">
        <a:defRPr sz="1800" kern="1200">
          <a:solidFill>
            <a:schemeClr val="tx1"/>
          </a:solidFill>
          <a:latin typeface="+mn-lt"/>
          <a:ea typeface="+mn-ea"/>
          <a:cs typeface="+mn-cs"/>
        </a:defRPr>
      </a:lvl4pPr>
      <a:lvl5pPr marL="1828501" algn="l" defTabSz="914250" rtl="0" eaLnBrk="1" latinLnBrk="0" hangingPunct="1">
        <a:defRPr sz="1800" kern="1200">
          <a:solidFill>
            <a:schemeClr val="tx1"/>
          </a:solidFill>
          <a:latin typeface="+mn-lt"/>
          <a:ea typeface="+mn-ea"/>
          <a:cs typeface="+mn-cs"/>
        </a:defRPr>
      </a:lvl5pPr>
      <a:lvl6pPr marL="2285626" algn="l" defTabSz="914250" rtl="0" eaLnBrk="1" latinLnBrk="0" hangingPunct="1">
        <a:defRPr sz="1800" kern="1200">
          <a:solidFill>
            <a:schemeClr val="tx1"/>
          </a:solidFill>
          <a:latin typeface="+mn-lt"/>
          <a:ea typeface="+mn-ea"/>
          <a:cs typeface="+mn-cs"/>
        </a:defRPr>
      </a:lvl6pPr>
      <a:lvl7pPr marL="2742750" algn="l" defTabSz="914250" rtl="0" eaLnBrk="1" latinLnBrk="0" hangingPunct="1">
        <a:defRPr sz="1800" kern="1200">
          <a:solidFill>
            <a:schemeClr val="tx1"/>
          </a:solidFill>
          <a:latin typeface="+mn-lt"/>
          <a:ea typeface="+mn-ea"/>
          <a:cs typeface="+mn-cs"/>
        </a:defRPr>
      </a:lvl7pPr>
      <a:lvl8pPr marL="3199875" algn="l" defTabSz="914250" rtl="0" eaLnBrk="1" latinLnBrk="0" hangingPunct="1">
        <a:defRPr sz="1800" kern="1200">
          <a:solidFill>
            <a:schemeClr val="tx1"/>
          </a:solidFill>
          <a:latin typeface="+mn-lt"/>
          <a:ea typeface="+mn-ea"/>
          <a:cs typeface="+mn-cs"/>
        </a:defRPr>
      </a:lvl8pPr>
      <a:lvl9pPr marL="3656999" algn="l" defTabSz="91425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843" y="365782"/>
            <a:ext cx="10514316" cy="13245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843" y="1825791"/>
            <a:ext cx="10514316" cy="43504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843" y="6356803"/>
            <a:ext cx="2742188"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21294558-F853-46DA-845C-C38CC3592FCC}" type="datetimeFigureOut">
              <a:rPr lang="en-US" smtClean="0"/>
              <a:t>3/14/2017</a:t>
            </a:fld>
            <a:endParaRPr lang="en-US"/>
          </a:p>
        </p:txBody>
      </p:sp>
      <p:sp>
        <p:nvSpPr>
          <p:cNvPr id="5" name="Footer Placeholder 4"/>
          <p:cNvSpPr>
            <a:spLocks noGrp="1"/>
          </p:cNvSpPr>
          <p:nvPr>
            <p:ph type="ftr" sz="quarter" idx="3"/>
          </p:nvPr>
        </p:nvSpPr>
        <p:spPr>
          <a:xfrm>
            <a:off x="4038583" y="6356803"/>
            <a:ext cx="4114839" cy="364224"/>
          </a:xfrm>
          <a:prstGeom prst="rect">
            <a:avLst/>
          </a:prstGeom>
        </p:spPr>
        <p:txBody>
          <a:bodyPr vert="horz" lIns="91440" tIns="45720" rIns="91440" bIns="45720" rtlCol="0" anchor="ctr"/>
          <a:lstStyle>
            <a:lvl1pPr algn="ctr">
              <a:defRPr sz="117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973" y="6356803"/>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45636605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txStyles>
    <p:titleStyle>
      <a:lvl1pPr algn="l" defTabSz="896283"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72" indent="-224072" algn="l" defTabSz="896283"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13" indent="-224072" algn="l" defTabSz="896283" rtl="0" eaLnBrk="1" latinLnBrk="0" hangingPunct="1">
        <a:lnSpc>
          <a:spcPct val="90000"/>
        </a:lnSpc>
        <a:spcBef>
          <a:spcPts val="491"/>
        </a:spcBef>
        <a:buFont typeface="Arial" panose="020B0604020202020204" pitchFamily="34" charset="0"/>
        <a:buChar char="•"/>
        <a:defRPr sz="2353" kern="1200">
          <a:solidFill>
            <a:schemeClr val="tx1"/>
          </a:solidFill>
          <a:latin typeface="+mn-lt"/>
          <a:ea typeface="+mn-ea"/>
          <a:cs typeface="+mn-cs"/>
        </a:defRPr>
      </a:lvl2pPr>
      <a:lvl3pPr marL="1120355" indent="-224072" algn="l" defTabSz="896283" rtl="0" eaLnBrk="1" latinLnBrk="0" hangingPunct="1">
        <a:lnSpc>
          <a:spcPct val="90000"/>
        </a:lnSpc>
        <a:spcBef>
          <a:spcPts val="491"/>
        </a:spcBef>
        <a:buFont typeface="Arial" panose="020B0604020202020204" pitchFamily="34" charset="0"/>
        <a:buChar char="•"/>
        <a:defRPr sz="1961" kern="1200">
          <a:solidFill>
            <a:schemeClr val="tx1"/>
          </a:solidFill>
          <a:latin typeface="+mn-lt"/>
          <a:ea typeface="+mn-ea"/>
          <a:cs typeface="+mn-cs"/>
        </a:defRPr>
      </a:lvl3pPr>
      <a:lvl4pPr marL="1568495" indent="-224072" algn="l" defTabSz="896283" rtl="0" eaLnBrk="1" latinLnBrk="0" hangingPunct="1">
        <a:lnSpc>
          <a:spcPct val="90000"/>
        </a:lnSpc>
        <a:spcBef>
          <a:spcPts val="491"/>
        </a:spcBef>
        <a:buFont typeface="Arial" panose="020B0604020202020204" pitchFamily="34" charset="0"/>
        <a:buChar char="•"/>
        <a:defRPr sz="1765" kern="1200">
          <a:solidFill>
            <a:schemeClr val="tx1"/>
          </a:solidFill>
          <a:latin typeface="+mn-lt"/>
          <a:ea typeface="+mn-ea"/>
          <a:cs typeface="+mn-cs"/>
        </a:defRPr>
      </a:lvl4pPr>
      <a:lvl5pPr marL="2016638" indent="-224072" algn="l" defTabSz="896283" rtl="0" eaLnBrk="1" latinLnBrk="0" hangingPunct="1">
        <a:lnSpc>
          <a:spcPct val="90000"/>
        </a:lnSpc>
        <a:spcBef>
          <a:spcPts val="491"/>
        </a:spcBef>
        <a:buFont typeface="Arial" panose="020B0604020202020204" pitchFamily="34" charset="0"/>
        <a:buChar char="•"/>
        <a:defRPr sz="1765" kern="1200">
          <a:solidFill>
            <a:schemeClr val="tx1"/>
          </a:solidFill>
          <a:latin typeface="+mn-lt"/>
          <a:ea typeface="+mn-ea"/>
          <a:cs typeface="+mn-cs"/>
        </a:defRPr>
      </a:lvl5pPr>
      <a:lvl6pPr marL="2464778" indent="-224072" algn="l" defTabSz="896283" rtl="0" eaLnBrk="1" latinLnBrk="0" hangingPunct="1">
        <a:lnSpc>
          <a:spcPct val="90000"/>
        </a:lnSpc>
        <a:spcBef>
          <a:spcPts val="491"/>
        </a:spcBef>
        <a:buFont typeface="Arial" panose="020B0604020202020204" pitchFamily="34" charset="0"/>
        <a:buChar char="•"/>
        <a:defRPr sz="1765" kern="1200">
          <a:solidFill>
            <a:schemeClr val="tx1"/>
          </a:solidFill>
          <a:latin typeface="+mn-lt"/>
          <a:ea typeface="+mn-ea"/>
          <a:cs typeface="+mn-cs"/>
        </a:defRPr>
      </a:lvl6pPr>
      <a:lvl7pPr marL="2912921" indent="-224072" algn="l" defTabSz="896283" rtl="0" eaLnBrk="1" latinLnBrk="0" hangingPunct="1">
        <a:lnSpc>
          <a:spcPct val="90000"/>
        </a:lnSpc>
        <a:spcBef>
          <a:spcPts val="491"/>
        </a:spcBef>
        <a:buFont typeface="Arial" panose="020B0604020202020204" pitchFamily="34" charset="0"/>
        <a:buChar char="•"/>
        <a:defRPr sz="1765" kern="1200">
          <a:solidFill>
            <a:schemeClr val="tx1"/>
          </a:solidFill>
          <a:latin typeface="+mn-lt"/>
          <a:ea typeface="+mn-ea"/>
          <a:cs typeface="+mn-cs"/>
        </a:defRPr>
      </a:lvl7pPr>
      <a:lvl8pPr marL="3361063" indent="-224072" algn="l" defTabSz="896283" rtl="0" eaLnBrk="1" latinLnBrk="0" hangingPunct="1">
        <a:lnSpc>
          <a:spcPct val="90000"/>
        </a:lnSpc>
        <a:spcBef>
          <a:spcPts val="491"/>
        </a:spcBef>
        <a:buFont typeface="Arial" panose="020B0604020202020204" pitchFamily="34" charset="0"/>
        <a:buChar char="•"/>
        <a:defRPr sz="1765" kern="1200">
          <a:solidFill>
            <a:schemeClr val="tx1"/>
          </a:solidFill>
          <a:latin typeface="+mn-lt"/>
          <a:ea typeface="+mn-ea"/>
          <a:cs typeface="+mn-cs"/>
        </a:defRPr>
      </a:lvl8pPr>
      <a:lvl9pPr marL="3809203" indent="-224072" algn="l" defTabSz="896283" rtl="0" eaLnBrk="1" latinLnBrk="0" hangingPunct="1">
        <a:lnSpc>
          <a:spcPct val="90000"/>
        </a:lnSpc>
        <a:spcBef>
          <a:spcPts val="491"/>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283" rtl="0" eaLnBrk="1" latinLnBrk="0" hangingPunct="1">
        <a:defRPr sz="1765" kern="1200">
          <a:solidFill>
            <a:schemeClr val="tx1"/>
          </a:solidFill>
          <a:latin typeface="+mn-lt"/>
          <a:ea typeface="+mn-ea"/>
          <a:cs typeface="+mn-cs"/>
        </a:defRPr>
      </a:lvl1pPr>
      <a:lvl2pPr marL="448141" algn="l" defTabSz="896283" rtl="0" eaLnBrk="1" latinLnBrk="0" hangingPunct="1">
        <a:defRPr sz="1765" kern="1200">
          <a:solidFill>
            <a:schemeClr val="tx1"/>
          </a:solidFill>
          <a:latin typeface="+mn-lt"/>
          <a:ea typeface="+mn-ea"/>
          <a:cs typeface="+mn-cs"/>
        </a:defRPr>
      </a:lvl2pPr>
      <a:lvl3pPr marL="896283" algn="l" defTabSz="896283" rtl="0" eaLnBrk="1" latinLnBrk="0" hangingPunct="1">
        <a:defRPr sz="1765" kern="1200">
          <a:solidFill>
            <a:schemeClr val="tx1"/>
          </a:solidFill>
          <a:latin typeface="+mn-lt"/>
          <a:ea typeface="+mn-ea"/>
          <a:cs typeface="+mn-cs"/>
        </a:defRPr>
      </a:lvl3pPr>
      <a:lvl4pPr marL="1344424" algn="l" defTabSz="896283" rtl="0" eaLnBrk="1" latinLnBrk="0" hangingPunct="1">
        <a:defRPr sz="1765" kern="1200">
          <a:solidFill>
            <a:schemeClr val="tx1"/>
          </a:solidFill>
          <a:latin typeface="+mn-lt"/>
          <a:ea typeface="+mn-ea"/>
          <a:cs typeface="+mn-cs"/>
        </a:defRPr>
      </a:lvl4pPr>
      <a:lvl5pPr marL="1792567" algn="l" defTabSz="896283" rtl="0" eaLnBrk="1" latinLnBrk="0" hangingPunct="1">
        <a:defRPr sz="1765" kern="1200">
          <a:solidFill>
            <a:schemeClr val="tx1"/>
          </a:solidFill>
          <a:latin typeface="+mn-lt"/>
          <a:ea typeface="+mn-ea"/>
          <a:cs typeface="+mn-cs"/>
        </a:defRPr>
      </a:lvl5pPr>
      <a:lvl6pPr marL="2240708" algn="l" defTabSz="896283" rtl="0" eaLnBrk="1" latinLnBrk="0" hangingPunct="1">
        <a:defRPr sz="1765" kern="1200">
          <a:solidFill>
            <a:schemeClr val="tx1"/>
          </a:solidFill>
          <a:latin typeface="+mn-lt"/>
          <a:ea typeface="+mn-ea"/>
          <a:cs typeface="+mn-cs"/>
        </a:defRPr>
      </a:lvl6pPr>
      <a:lvl7pPr marL="2688849" algn="l" defTabSz="896283" rtl="0" eaLnBrk="1" latinLnBrk="0" hangingPunct="1">
        <a:defRPr sz="1765" kern="1200">
          <a:solidFill>
            <a:schemeClr val="tx1"/>
          </a:solidFill>
          <a:latin typeface="+mn-lt"/>
          <a:ea typeface="+mn-ea"/>
          <a:cs typeface="+mn-cs"/>
        </a:defRPr>
      </a:lvl7pPr>
      <a:lvl8pPr marL="3136991" algn="l" defTabSz="896283" rtl="0" eaLnBrk="1" latinLnBrk="0" hangingPunct="1">
        <a:defRPr sz="1765" kern="1200">
          <a:solidFill>
            <a:schemeClr val="tx1"/>
          </a:solidFill>
          <a:latin typeface="+mn-lt"/>
          <a:ea typeface="+mn-ea"/>
          <a:cs typeface="+mn-cs"/>
        </a:defRPr>
      </a:lvl8pPr>
      <a:lvl9pPr marL="3585132" algn="l" defTabSz="89628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53977539"/>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34258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soft.com/cognitive-services/en-us/video-api"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youtube.com/watch?v=aEBi4OpXU4Q"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R2mC-NUAmMk"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1.png"/><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9.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www.microsoft.com/cognitive-servic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6.wdp"/><Relationship Id="rId18" Type="http://schemas.openxmlformats.org/officeDocument/2006/relationships/image" Target="../media/image21.emf"/><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8.png"/><Relationship Id="rId17" Type="http://schemas.microsoft.com/office/2007/relationships/hdphoto" Target="../media/hdphoto8.wdp"/><Relationship Id="rId2" Type="http://schemas.openxmlformats.org/officeDocument/2006/relationships/image" Target="../media/image13.png"/><Relationship Id="rId16" Type="http://schemas.openxmlformats.org/officeDocument/2006/relationships/image" Target="../media/image20.png"/><Relationship Id="rId20" Type="http://schemas.microsoft.com/office/2007/relationships/hdphoto" Target="../media/hdphoto9.wdp"/><Relationship Id="rId1" Type="http://schemas.openxmlformats.org/officeDocument/2006/relationships/slideLayout" Target="../slideLayouts/slideLayout26.xml"/><Relationship Id="rId6" Type="http://schemas.openxmlformats.org/officeDocument/2006/relationships/image" Target="../media/image15.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17.png"/><Relationship Id="rId19" Type="http://schemas.openxmlformats.org/officeDocument/2006/relationships/image" Target="../media/image22.png"/><Relationship Id="rId4" Type="http://schemas.openxmlformats.org/officeDocument/2006/relationships/image" Target="../media/image14.png"/><Relationship Id="rId9" Type="http://schemas.microsoft.com/office/2007/relationships/hdphoto" Target="../media/hdphoto4.wdp"/><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0307" y="0"/>
            <a:ext cx="7441693" cy="6858000"/>
          </a:xfrm>
          <a:prstGeom prst="rect">
            <a:avLst/>
          </a:prstGeom>
        </p:spPr>
      </p:pic>
      <p:sp>
        <p:nvSpPr>
          <p:cNvPr id="3" name="Rectangle 2"/>
          <p:cNvSpPr/>
          <p:nvPr/>
        </p:nvSpPr>
        <p:spPr>
          <a:xfrm>
            <a:off x="5853486" y="0"/>
            <a:ext cx="7666820" cy="6858000"/>
          </a:xfrm>
          <a:prstGeom prst="rect">
            <a:avLst/>
          </a:prstGeom>
          <a:solidFill>
            <a:srgbClr val="5C2D91">
              <a:alpha val="46000"/>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GB" sz="3733" kern="0" dirty="0">
              <a:solidFill>
                <a:srgbClr val="5C2D91"/>
              </a:solidFill>
              <a:latin typeface="Roboto"/>
            </a:endParaRPr>
          </a:p>
        </p:txBody>
      </p:sp>
      <p:sp>
        <p:nvSpPr>
          <p:cNvPr id="8" name="Rectangle 7"/>
          <p:cNvSpPr/>
          <p:nvPr/>
        </p:nvSpPr>
        <p:spPr>
          <a:xfrm>
            <a:off x="-126670" y="-142504"/>
            <a:ext cx="5985164" cy="7000504"/>
          </a:xfrm>
          <a:prstGeom prst="rect">
            <a:avLst/>
          </a:prstGeom>
          <a:solidFill>
            <a:srgbClr val="5C2D9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GB" sz="3733" kern="0">
              <a:solidFill>
                <a:srgbClr val="0A091B"/>
              </a:solidFill>
              <a:latin typeface="Roboto"/>
            </a:endParaRPr>
          </a:p>
        </p:txBody>
      </p:sp>
      <p:sp>
        <p:nvSpPr>
          <p:cNvPr id="9" name="Title 12"/>
          <p:cNvSpPr txBox="1">
            <a:spLocks/>
          </p:cNvSpPr>
          <p:nvPr/>
        </p:nvSpPr>
        <p:spPr>
          <a:xfrm>
            <a:off x="690950" y="2172351"/>
            <a:ext cx="9134481" cy="1024925"/>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defTabSz="1218940">
              <a:defRPr/>
            </a:pPr>
            <a:r>
              <a:rPr lang="en-US" sz="5867" dirty="0">
                <a:solidFill>
                  <a:srgbClr val="FFFFFF"/>
                </a:solidFill>
                <a:latin typeface="Segoe UI Light"/>
                <a:cs typeface="Segoe UI Semibold" panose="020B0702040204020203" pitchFamily="34" charset="0"/>
              </a:rPr>
              <a:t>COGNITIVE </a:t>
            </a:r>
          </a:p>
          <a:p>
            <a:pPr defTabSz="1218940">
              <a:defRPr/>
            </a:pPr>
            <a:r>
              <a:rPr lang="en-US" sz="5867" dirty="0">
                <a:solidFill>
                  <a:srgbClr val="FFFFFF"/>
                </a:solidFill>
                <a:latin typeface="Segoe UI Light"/>
                <a:cs typeface="Segoe UI Semibold" panose="020B0702040204020203" pitchFamily="34" charset="0"/>
              </a:rPr>
              <a:t>SERVICES</a:t>
            </a:r>
          </a:p>
        </p:txBody>
      </p:sp>
      <p:sp>
        <p:nvSpPr>
          <p:cNvPr id="10" name="TextBox 9"/>
          <p:cNvSpPr txBox="1"/>
          <p:nvPr/>
        </p:nvSpPr>
        <p:spPr>
          <a:xfrm>
            <a:off x="792173" y="3170298"/>
            <a:ext cx="4509724" cy="3333733"/>
          </a:xfrm>
          <a:prstGeom prst="rect">
            <a:avLst/>
          </a:prstGeom>
          <a:noFill/>
        </p:spPr>
        <p:txBody>
          <a:bodyPr wrap="square" rtlCol="0">
            <a:spAutoFit/>
          </a:bodyPr>
          <a:lstStyle/>
          <a:p>
            <a:pPr defTabSz="609501">
              <a:defRPr/>
            </a:pPr>
            <a:endParaRPr lang="en-US" sz="1867" b="1" kern="0" dirty="0">
              <a:solidFill>
                <a:srgbClr val="F2F2F5"/>
              </a:solidFill>
              <a:latin typeface="Roboto"/>
            </a:endParaRPr>
          </a:p>
          <a:p>
            <a:pPr defTabSz="609501">
              <a:defRPr/>
            </a:pPr>
            <a:endParaRPr lang="en-US" sz="2133" b="1" kern="0" dirty="0">
              <a:solidFill>
                <a:srgbClr val="F2F2F5"/>
              </a:solidFill>
              <a:latin typeface="Roboto"/>
            </a:endParaRPr>
          </a:p>
          <a:p>
            <a:pPr defTabSz="609501">
              <a:defRPr/>
            </a:pPr>
            <a:r>
              <a:rPr lang="en-US" sz="2133" b="1" kern="0" dirty="0">
                <a:solidFill>
                  <a:srgbClr val="FFFFFF"/>
                </a:solidFill>
                <a:latin typeface="Roboto"/>
              </a:rPr>
              <a:t>Giving your apps/bots </a:t>
            </a:r>
          </a:p>
          <a:p>
            <a:pPr defTabSz="609501">
              <a:defRPr/>
            </a:pPr>
            <a:r>
              <a:rPr lang="en-US" sz="2133" b="1" kern="0" dirty="0">
                <a:solidFill>
                  <a:srgbClr val="FFFFFF"/>
                </a:solidFill>
                <a:latin typeface="Roboto"/>
              </a:rPr>
              <a:t>a human side</a:t>
            </a:r>
          </a:p>
          <a:p>
            <a:pPr defTabSz="609501">
              <a:defRPr/>
            </a:pPr>
            <a:endParaRPr lang="en-US" sz="2133" b="1" kern="0" dirty="0">
              <a:solidFill>
                <a:srgbClr val="FFFFFF"/>
              </a:solidFill>
              <a:latin typeface="Roboto"/>
            </a:endParaRPr>
          </a:p>
          <a:p>
            <a:pPr defTabSz="609501">
              <a:defRPr/>
            </a:pPr>
            <a:endParaRPr lang="en-US" sz="2133" b="1" kern="0" dirty="0">
              <a:solidFill>
                <a:srgbClr val="FFFFFF"/>
              </a:solidFill>
              <a:latin typeface="Roboto"/>
            </a:endParaRPr>
          </a:p>
          <a:p>
            <a:pPr defTabSz="609501">
              <a:defRPr/>
            </a:pPr>
            <a:endParaRPr lang="en-US" sz="2133" b="1" kern="0" dirty="0">
              <a:solidFill>
                <a:srgbClr val="FFFFFF"/>
              </a:solidFill>
              <a:latin typeface="Roboto"/>
            </a:endParaRPr>
          </a:p>
          <a:p>
            <a:pPr defTabSz="609501">
              <a:defRPr/>
            </a:pPr>
            <a:endParaRPr lang="en-US" sz="2133" b="1" kern="0" dirty="0">
              <a:solidFill>
                <a:srgbClr val="FFFFFF"/>
              </a:solidFill>
              <a:latin typeface="Roboto"/>
            </a:endParaRPr>
          </a:p>
          <a:p>
            <a:pPr defTabSz="609501">
              <a:defRPr/>
            </a:pPr>
            <a:r>
              <a:rPr lang="en-US" sz="2133" kern="0" dirty="0">
                <a:solidFill>
                  <a:srgbClr val="FFFFFF"/>
                </a:solidFill>
                <a:latin typeface="Roboto"/>
              </a:rPr>
              <a:t>Amy Nicholson</a:t>
            </a:r>
          </a:p>
          <a:p>
            <a:pPr defTabSz="609501">
              <a:defRPr/>
            </a:pPr>
            <a:r>
              <a:rPr lang="en-US" sz="2133" kern="0" dirty="0">
                <a:solidFill>
                  <a:srgbClr val="FFFFFF"/>
                </a:solidFill>
                <a:latin typeface="Roboto"/>
              </a:rPr>
              <a:t>Technical Evangelist</a:t>
            </a:r>
          </a:p>
        </p:txBody>
      </p:sp>
      <p:pic>
        <p:nvPicPr>
          <p:cNvPr id="2" name="Picture 1"/>
          <p:cNvPicPr>
            <a:picLocks noChangeAspect="1"/>
          </p:cNvPicPr>
          <p:nvPr/>
        </p:nvPicPr>
        <p:blipFill>
          <a:blip r:embed="rId4"/>
          <a:stretch>
            <a:fillRect/>
          </a:stretch>
        </p:blipFill>
        <p:spPr>
          <a:xfrm>
            <a:off x="9054169" y="6322451"/>
            <a:ext cx="2885691" cy="398307"/>
          </a:xfrm>
          <a:prstGeom prst="rect">
            <a:avLst/>
          </a:prstGeom>
        </p:spPr>
      </p:pic>
    </p:spTree>
    <p:extLst>
      <p:ext uri="{BB962C8B-B14F-4D97-AF65-F5344CB8AC3E}">
        <p14:creationId xmlns:p14="http://schemas.microsoft.com/office/powerpoint/2010/main" val="1593439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p:cNvSpPr txBox="1">
            <a:spLocks/>
          </p:cNvSpPr>
          <p:nvPr/>
        </p:nvSpPr>
        <p:spPr>
          <a:xfrm>
            <a:off x="584981" y="381373"/>
            <a:ext cx="4291819" cy="757130"/>
          </a:xfrm>
          <a:prstGeom prst="rect">
            <a:avLst/>
          </a:prstGeom>
          <a:noFill/>
        </p:spPr>
        <p:txBody>
          <a:bodyPr wrap="square" rtlCol="0">
            <a:spAutoFit/>
          </a:bodyPr>
          <a:lstStyle>
            <a:lvl1pPr algn="l" defTabSz="685705" rtl="0" eaLnBrk="1" latinLnBrk="0" hangingPunct="1">
              <a:lnSpc>
                <a:spcPct val="90000"/>
              </a:lnSpc>
              <a:spcBef>
                <a:spcPct val="0"/>
              </a:spcBef>
              <a:buNone/>
              <a:defRPr lang="uk-UA" sz="18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defTabSz="914250">
              <a:defRPr/>
            </a:pPr>
            <a:r>
              <a:rPr lang="en-US" sz="2400" dirty="0">
                <a:solidFill>
                  <a:srgbClr val="5C2D91"/>
                </a:solidFill>
              </a:rPr>
              <a:t>Microsoft</a:t>
            </a:r>
            <a:br>
              <a:rPr lang="en-US" sz="2400" dirty="0">
                <a:solidFill>
                  <a:srgbClr val="0A091B"/>
                </a:solidFill>
              </a:rPr>
            </a:br>
            <a:r>
              <a:rPr lang="en-US" sz="2400" dirty="0">
                <a:solidFill>
                  <a:srgbClr val="0A091B"/>
                </a:solidFill>
              </a:rPr>
              <a:t>Cognitive Services</a:t>
            </a:r>
            <a:endParaRPr lang="en-US" sz="2400" dirty="0">
              <a:solidFill>
                <a:srgbClr val="00B0F0"/>
              </a:solidFill>
            </a:endParaRPr>
          </a:p>
        </p:txBody>
      </p:sp>
      <p:sp>
        <p:nvSpPr>
          <p:cNvPr id="2" name="Rectangle 1"/>
          <p:cNvSpPr/>
          <p:nvPr/>
        </p:nvSpPr>
        <p:spPr>
          <a:xfrm>
            <a:off x="3048000" y="2598004"/>
            <a:ext cx="6096000" cy="1661993"/>
          </a:xfrm>
          <a:prstGeom prst="rect">
            <a:avLst/>
          </a:prstGeom>
        </p:spPr>
        <p:txBody>
          <a:bodyPr>
            <a:spAutoFit/>
          </a:bodyPr>
          <a:lstStyle/>
          <a:p>
            <a:pPr algn="ctr"/>
            <a:r>
              <a:rPr lang="en-GB" sz="2400" b="1" dirty="0">
                <a:solidFill>
                  <a:srgbClr val="0A091B"/>
                </a:solidFill>
                <a:latin typeface="Calibri" panose="020F0502020204030204" pitchFamily="34" charset="0"/>
                <a:ea typeface="Calibri" panose="020F0502020204030204" pitchFamily="34" charset="0"/>
                <a:cs typeface="Calibri" panose="020F0502020204030204" pitchFamily="34" charset="0"/>
              </a:rPr>
              <a:t>Web version: </a:t>
            </a:r>
          </a:p>
          <a:p>
            <a:pPr algn="ctr"/>
            <a:r>
              <a:rPr lang="en-GB" sz="2400" dirty="0">
                <a:solidFill>
                  <a:srgbClr val="0A091B"/>
                </a:solidFill>
                <a:latin typeface="Calibri" panose="020F0502020204030204" pitchFamily="34" charset="0"/>
                <a:ea typeface="Calibri" panose="020F0502020204030204" pitchFamily="34" charset="0"/>
                <a:cs typeface="Calibri" panose="020F0502020204030204" pitchFamily="34" charset="0"/>
              </a:rPr>
              <a:t>Video removed but can be found here</a:t>
            </a:r>
          </a:p>
          <a:p>
            <a:pPr algn="ctr"/>
            <a:endParaRPr lang="en-GB" dirty="0"/>
          </a:p>
          <a:p>
            <a:pPr algn="ctr"/>
            <a:r>
              <a:rPr lang="en-GB" dirty="0">
                <a:hlinkClick r:id="rId3"/>
              </a:rPr>
              <a:t>https://www.microsoft.com/cognitive-services/en-us/video-api</a:t>
            </a:r>
            <a:r>
              <a:rPr lang="en-GB" dirty="0"/>
              <a:t> </a:t>
            </a:r>
            <a:endParaRPr lang="en-GB" dirty="0"/>
          </a:p>
        </p:txBody>
      </p:sp>
    </p:spTree>
    <p:extLst>
      <p:ext uri="{BB962C8B-B14F-4D97-AF65-F5344CB8AC3E}">
        <p14:creationId xmlns:p14="http://schemas.microsoft.com/office/powerpoint/2010/main" val="396988172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txBox="1">
            <a:spLocks/>
          </p:cNvSpPr>
          <p:nvPr/>
        </p:nvSpPr>
        <p:spPr>
          <a:xfrm>
            <a:off x="592763" y="1512600"/>
            <a:ext cx="11653523" cy="1985360"/>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228562" indent="-228562" defTabSz="914250">
              <a:spcBef>
                <a:spcPts val="1000"/>
              </a:spcBef>
              <a:defRPr/>
            </a:pPr>
            <a:endParaRPr lang="en-US" sz="2745" dirty="0">
              <a:solidFill>
                <a:srgbClr val="0A091B"/>
              </a:solidFill>
              <a:latin typeface="Roboto"/>
            </a:endParaRPr>
          </a:p>
        </p:txBody>
      </p:sp>
      <p:sp>
        <p:nvSpPr>
          <p:cNvPr id="14" name="Title 3"/>
          <p:cNvSpPr txBox="1">
            <a:spLocks/>
          </p:cNvSpPr>
          <p:nvPr/>
        </p:nvSpPr>
        <p:spPr>
          <a:xfrm>
            <a:off x="565562" y="1692750"/>
            <a:ext cx="11085901" cy="1158711"/>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86">
              <a:defRPr/>
            </a:pPr>
            <a:r>
              <a:rPr lang="en-US" sz="4400" b="1" dirty="0">
                <a:solidFill>
                  <a:srgbClr val="0A091B"/>
                </a:solidFill>
                <a:latin typeface="Roboto"/>
              </a:rPr>
              <a:t>Speech</a:t>
            </a:r>
          </a:p>
        </p:txBody>
      </p:sp>
      <p:sp>
        <p:nvSpPr>
          <p:cNvPr id="15" name="Rectangle 14"/>
          <p:cNvSpPr/>
          <p:nvPr/>
        </p:nvSpPr>
        <p:spPr>
          <a:xfrm>
            <a:off x="1315068" y="3497961"/>
            <a:ext cx="9785971" cy="418191"/>
          </a:xfrm>
          <a:prstGeom prst="rect">
            <a:avLst/>
          </a:prstGeom>
        </p:spPr>
        <p:txBody>
          <a:bodyPr wrap="square">
            <a:spAutoFit/>
          </a:bodyPr>
          <a:lstStyle/>
          <a:p>
            <a:pPr algn="ctr" defTabSz="914120">
              <a:lnSpc>
                <a:spcPct val="90000"/>
              </a:lnSpc>
              <a:spcAft>
                <a:spcPts val="600"/>
              </a:spcAft>
              <a:defRPr/>
            </a:pPr>
            <a:r>
              <a:rPr lang="en-GB" sz="2353" kern="0" dirty="0">
                <a:solidFill>
                  <a:sysClr val="windowText" lastClr="000000"/>
                </a:solidFill>
                <a:latin typeface="Roboto"/>
              </a:rPr>
              <a:t>Hear and speak to your users, identify speakers</a:t>
            </a:r>
          </a:p>
        </p:txBody>
      </p:sp>
      <p:sp>
        <p:nvSpPr>
          <p:cNvPr id="16" name="Rectangle 15"/>
          <p:cNvSpPr/>
          <p:nvPr/>
        </p:nvSpPr>
        <p:spPr>
          <a:xfrm>
            <a:off x="188611" y="4396110"/>
            <a:ext cx="11839800" cy="424732"/>
          </a:xfrm>
          <a:prstGeom prst="rect">
            <a:avLst/>
          </a:prstGeom>
        </p:spPr>
        <p:txBody>
          <a:bodyPr wrap="square">
            <a:spAutoFit/>
          </a:bodyPr>
          <a:lstStyle/>
          <a:p>
            <a:pPr algn="ctr" defTabSz="914120">
              <a:lnSpc>
                <a:spcPct val="90000"/>
              </a:lnSpc>
              <a:spcAft>
                <a:spcPts val="600"/>
              </a:spcAft>
              <a:defRPr/>
            </a:pPr>
            <a:r>
              <a:rPr lang="en-GB" sz="2400" kern="0" dirty="0">
                <a:solidFill>
                  <a:srgbClr val="5C2D91"/>
                </a:solidFill>
                <a:latin typeface="Roboto"/>
              </a:rPr>
              <a:t>Custom Recognition | Speaker Recognition | Speech API</a:t>
            </a:r>
            <a:endParaRPr lang="en-GB" sz="3200" kern="0" dirty="0">
              <a:solidFill>
                <a:sysClr val="windowText" lastClr="000000"/>
              </a:solidFill>
              <a:latin typeface="Roboto"/>
            </a:endParaRPr>
          </a:p>
        </p:txBody>
      </p:sp>
      <p:grpSp>
        <p:nvGrpSpPr>
          <p:cNvPr id="17" name="Group 16"/>
          <p:cNvGrpSpPr/>
          <p:nvPr/>
        </p:nvGrpSpPr>
        <p:grpSpPr>
          <a:xfrm>
            <a:off x="5744853" y="2564535"/>
            <a:ext cx="781640" cy="594876"/>
            <a:chOff x="4543910" y="2378075"/>
            <a:chExt cx="1076325" cy="819150"/>
          </a:xfrm>
        </p:grpSpPr>
        <p:sp>
          <p:nvSpPr>
            <p:cNvPr id="2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735">
                <a:defRPr/>
              </a:pPr>
              <a:endParaRPr lang="en-US" sz="1763" kern="0">
                <a:solidFill>
                  <a:sysClr val="windowText" lastClr="000000"/>
                </a:solidFill>
                <a:latin typeface="Roboto"/>
              </a:endParaRPr>
            </a:p>
          </p:txBody>
        </p:sp>
        <p:sp>
          <p:nvSpPr>
            <p:cNvPr id="3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735">
                <a:defRPr/>
              </a:pPr>
              <a:endParaRPr lang="en-US" sz="1763" kern="0">
                <a:solidFill>
                  <a:sysClr val="windowText" lastClr="000000"/>
                </a:solidFill>
                <a:latin typeface="Roboto"/>
              </a:endParaRPr>
            </a:p>
          </p:txBody>
        </p:sp>
        <p:sp>
          <p:nvSpPr>
            <p:cNvPr id="31" name="Oval 30"/>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735">
                <a:defRPr/>
              </a:pPr>
              <a:endParaRPr lang="en-US" sz="1763" kern="0">
                <a:solidFill>
                  <a:sysClr val="windowText" lastClr="000000"/>
                </a:solidFill>
                <a:latin typeface="Roboto"/>
              </a:endParaRPr>
            </a:p>
          </p:txBody>
        </p:sp>
        <p:sp>
          <p:nvSpPr>
            <p:cNvPr id="32" name="Oval 31"/>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735">
                <a:defRPr/>
              </a:pPr>
              <a:endParaRPr lang="en-US" sz="1763" kern="0">
                <a:solidFill>
                  <a:sysClr val="windowText" lastClr="000000"/>
                </a:solidFill>
                <a:latin typeface="Roboto"/>
              </a:endParaRPr>
            </a:p>
          </p:txBody>
        </p:sp>
        <p:sp>
          <p:nvSpPr>
            <p:cNvPr id="33" name="Oval 32"/>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735">
                <a:defRPr/>
              </a:pPr>
              <a:endParaRPr lang="en-US" sz="1763" kern="0">
                <a:solidFill>
                  <a:sysClr val="windowText" lastClr="000000"/>
                </a:solidFill>
                <a:latin typeface="Roboto"/>
              </a:endParaRPr>
            </a:p>
          </p:txBody>
        </p:sp>
      </p:grpSp>
      <p:sp>
        <p:nvSpPr>
          <p:cNvPr id="2" name="Title 1"/>
          <p:cNvSpPr>
            <a:spLocks noGrp="1"/>
          </p:cNvSpPr>
          <p:nvPr>
            <p:ph type="title"/>
          </p:nvPr>
        </p:nvSpPr>
        <p:spPr>
          <a:xfrm>
            <a:off x="584201" y="380941"/>
            <a:ext cx="3632200" cy="424732"/>
          </a:xfrm>
        </p:spPr>
        <p:txBody>
          <a:bodyPr/>
          <a:lstStyle/>
          <a:p>
            <a:endParaRPr lang="en-GB"/>
          </a:p>
        </p:txBody>
      </p:sp>
      <p:sp>
        <p:nvSpPr>
          <p:cNvPr id="18" name="Title 7"/>
          <p:cNvSpPr txBox="1">
            <a:spLocks/>
          </p:cNvSpPr>
          <p:nvPr/>
        </p:nvSpPr>
        <p:spPr>
          <a:xfrm>
            <a:off x="584981" y="381373"/>
            <a:ext cx="4291819" cy="757130"/>
          </a:xfrm>
          <a:prstGeom prst="rect">
            <a:avLst/>
          </a:prstGeom>
          <a:noFill/>
        </p:spPr>
        <p:txBody>
          <a:bodyPr wrap="square" rtlCol="0">
            <a:spAutoFit/>
          </a:bodyPr>
          <a:lstStyle>
            <a:lvl1pPr algn="l" defTabSz="685705" rtl="0" eaLnBrk="1" latinLnBrk="0" hangingPunct="1">
              <a:lnSpc>
                <a:spcPct val="90000"/>
              </a:lnSpc>
              <a:spcBef>
                <a:spcPct val="0"/>
              </a:spcBef>
              <a:buNone/>
              <a:defRPr lang="uk-UA" sz="18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defTabSz="914250"/>
            <a:r>
              <a:rPr lang="en-US" sz="2400">
                <a:solidFill>
                  <a:srgbClr val="5C2D91"/>
                </a:solidFill>
              </a:rPr>
              <a:t>Microsoft</a:t>
            </a:r>
            <a:br>
              <a:rPr lang="en-US" sz="2400">
                <a:solidFill>
                  <a:srgbClr val="0A091B"/>
                </a:solidFill>
              </a:rPr>
            </a:br>
            <a:r>
              <a:rPr lang="en-US" sz="2400">
                <a:solidFill>
                  <a:srgbClr val="0A091B"/>
                </a:solidFill>
              </a:rPr>
              <a:t>Cognitive Services</a:t>
            </a:r>
            <a:endParaRPr lang="en-US" sz="2400" dirty="0">
              <a:solidFill>
                <a:srgbClr val="00B0F0"/>
              </a:solidFill>
            </a:endParaRPr>
          </a:p>
        </p:txBody>
      </p:sp>
    </p:spTree>
    <p:extLst>
      <p:ext uri="{BB962C8B-B14F-4D97-AF65-F5344CB8AC3E}">
        <p14:creationId xmlns:p14="http://schemas.microsoft.com/office/powerpoint/2010/main" val="1611061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txBox="1">
            <a:spLocks/>
          </p:cNvSpPr>
          <p:nvPr/>
        </p:nvSpPr>
        <p:spPr>
          <a:xfrm>
            <a:off x="592763" y="1512600"/>
            <a:ext cx="11653523" cy="1985360"/>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228562" indent="-228562" defTabSz="914250">
              <a:spcBef>
                <a:spcPts val="1000"/>
              </a:spcBef>
              <a:defRPr/>
            </a:pPr>
            <a:endParaRPr lang="en-US" sz="2745" dirty="0">
              <a:solidFill>
                <a:srgbClr val="0A091B"/>
              </a:solidFill>
              <a:latin typeface="Roboto"/>
            </a:endParaRPr>
          </a:p>
        </p:txBody>
      </p:sp>
      <p:sp>
        <p:nvSpPr>
          <p:cNvPr id="14" name="Title 3"/>
          <p:cNvSpPr txBox="1">
            <a:spLocks/>
          </p:cNvSpPr>
          <p:nvPr/>
        </p:nvSpPr>
        <p:spPr>
          <a:xfrm>
            <a:off x="565562" y="1692750"/>
            <a:ext cx="11085901" cy="1158711"/>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86">
              <a:defRPr/>
            </a:pPr>
            <a:r>
              <a:rPr lang="en-US" sz="4400" b="1" dirty="0">
                <a:solidFill>
                  <a:srgbClr val="0A091B"/>
                </a:solidFill>
                <a:latin typeface="Roboto"/>
              </a:rPr>
              <a:t>Language</a:t>
            </a:r>
          </a:p>
        </p:txBody>
      </p:sp>
      <p:sp>
        <p:nvSpPr>
          <p:cNvPr id="15" name="Rectangle 14"/>
          <p:cNvSpPr/>
          <p:nvPr/>
        </p:nvSpPr>
        <p:spPr>
          <a:xfrm>
            <a:off x="1315068" y="3497961"/>
            <a:ext cx="9785971" cy="418191"/>
          </a:xfrm>
          <a:prstGeom prst="rect">
            <a:avLst/>
          </a:prstGeom>
        </p:spPr>
        <p:txBody>
          <a:bodyPr wrap="square">
            <a:spAutoFit/>
          </a:bodyPr>
          <a:lstStyle/>
          <a:p>
            <a:pPr algn="ctr" defTabSz="914120">
              <a:lnSpc>
                <a:spcPct val="90000"/>
              </a:lnSpc>
              <a:spcAft>
                <a:spcPts val="600"/>
              </a:spcAft>
            </a:pPr>
            <a:r>
              <a:rPr lang="en-GB" sz="2353" kern="0" dirty="0">
                <a:solidFill>
                  <a:sysClr val="windowText" lastClr="000000"/>
                </a:solidFill>
                <a:latin typeface="Roboto"/>
              </a:rPr>
              <a:t>Process text, understand intent, translate</a:t>
            </a:r>
          </a:p>
        </p:txBody>
      </p:sp>
      <p:sp>
        <p:nvSpPr>
          <p:cNvPr id="16" name="Rectangle 15"/>
          <p:cNvSpPr/>
          <p:nvPr/>
        </p:nvSpPr>
        <p:spPr>
          <a:xfrm>
            <a:off x="188611" y="4640796"/>
            <a:ext cx="11839800" cy="1243417"/>
          </a:xfrm>
          <a:prstGeom prst="rect">
            <a:avLst/>
          </a:prstGeom>
        </p:spPr>
        <p:txBody>
          <a:bodyPr wrap="square">
            <a:spAutoFit/>
          </a:bodyPr>
          <a:lstStyle/>
          <a:p>
            <a:pPr algn="ctr" defTabSz="914120">
              <a:lnSpc>
                <a:spcPct val="90000"/>
              </a:lnSpc>
              <a:spcAft>
                <a:spcPts val="600"/>
              </a:spcAft>
              <a:defRPr/>
            </a:pPr>
            <a:r>
              <a:rPr lang="en-GB" sz="2400" kern="0" dirty="0">
                <a:solidFill>
                  <a:srgbClr val="5C2D91"/>
                </a:solidFill>
                <a:latin typeface="Roboto"/>
              </a:rPr>
              <a:t>Bing Spell Check | Language Understanding | Linguistic Analysis | </a:t>
            </a:r>
          </a:p>
          <a:p>
            <a:pPr algn="ctr" defTabSz="914120">
              <a:lnSpc>
                <a:spcPct val="90000"/>
              </a:lnSpc>
              <a:spcAft>
                <a:spcPts val="600"/>
              </a:spcAft>
              <a:defRPr/>
            </a:pPr>
            <a:r>
              <a:rPr lang="en-GB" sz="2400" kern="0" dirty="0">
                <a:solidFill>
                  <a:srgbClr val="5C2D91"/>
                </a:solidFill>
                <a:latin typeface="Roboto"/>
              </a:rPr>
              <a:t>Text Analytics | Web Language Model | Translator</a:t>
            </a:r>
          </a:p>
          <a:p>
            <a:pPr algn="ctr" defTabSz="914120">
              <a:lnSpc>
                <a:spcPct val="90000"/>
              </a:lnSpc>
              <a:spcAft>
                <a:spcPts val="600"/>
              </a:spcAft>
              <a:defRPr/>
            </a:pPr>
            <a:endParaRPr lang="en-GB" sz="2400" kern="0" dirty="0">
              <a:solidFill>
                <a:sysClr val="windowText" lastClr="000000"/>
              </a:solidFill>
              <a:latin typeface="Roboto"/>
            </a:endParaRPr>
          </a:p>
        </p:txBody>
      </p:sp>
      <p:sp>
        <p:nvSpPr>
          <p:cNvPr id="34" name="Freeform 5"/>
          <p:cNvSpPr>
            <a:spLocks/>
          </p:cNvSpPr>
          <p:nvPr/>
        </p:nvSpPr>
        <p:spPr bwMode="auto">
          <a:xfrm>
            <a:off x="5823993" y="2563397"/>
            <a:ext cx="569036" cy="597152"/>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2" tIns="44787" rIns="89572" bIns="44787" numCol="1" anchor="t" anchorCtr="0" compatLnSpc="1">
            <a:prstTxWarp prst="textNoShape">
              <a:avLst/>
            </a:prstTxWarp>
          </a:bodyPr>
          <a:lstStyle/>
          <a:p>
            <a:pPr defTabSz="895735">
              <a:defRPr/>
            </a:pPr>
            <a:endParaRPr lang="en-US" sz="1763" kern="0">
              <a:solidFill>
                <a:srgbClr val="FFFFFF"/>
              </a:solidFill>
              <a:latin typeface="Roboto"/>
            </a:endParaRPr>
          </a:p>
        </p:txBody>
      </p:sp>
      <p:sp>
        <p:nvSpPr>
          <p:cNvPr id="2" name="Title 1"/>
          <p:cNvSpPr>
            <a:spLocks noGrp="1"/>
          </p:cNvSpPr>
          <p:nvPr>
            <p:ph type="title"/>
          </p:nvPr>
        </p:nvSpPr>
        <p:spPr>
          <a:xfrm>
            <a:off x="584201" y="380941"/>
            <a:ext cx="3632200" cy="424732"/>
          </a:xfrm>
        </p:spPr>
        <p:txBody>
          <a:bodyPr/>
          <a:lstStyle/>
          <a:p>
            <a:endParaRPr lang="en-GB"/>
          </a:p>
        </p:txBody>
      </p:sp>
      <p:sp>
        <p:nvSpPr>
          <p:cNvPr id="18" name="Title 7"/>
          <p:cNvSpPr txBox="1">
            <a:spLocks/>
          </p:cNvSpPr>
          <p:nvPr/>
        </p:nvSpPr>
        <p:spPr>
          <a:xfrm>
            <a:off x="584981" y="381373"/>
            <a:ext cx="4291819" cy="757130"/>
          </a:xfrm>
          <a:prstGeom prst="rect">
            <a:avLst/>
          </a:prstGeom>
          <a:noFill/>
        </p:spPr>
        <p:txBody>
          <a:bodyPr wrap="square" rtlCol="0">
            <a:spAutoFit/>
          </a:bodyPr>
          <a:lstStyle>
            <a:lvl1pPr algn="l" defTabSz="685705" rtl="0" eaLnBrk="1" latinLnBrk="0" hangingPunct="1">
              <a:lnSpc>
                <a:spcPct val="90000"/>
              </a:lnSpc>
              <a:spcBef>
                <a:spcPct val="0"/>
              </a:spcBef>
              <a:buNone/>
              <a:defRPr lang="uk-UA" sz="18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defTabSz="914250"/>
            <a:r>
              <a:rPr lang="en-US" sz="2400">
                <a:solidFill>
                  <a:srgbClr val="5C2D91"/>
                </a:solidFill>
              </a:rPr>
              <a:t>Microsoft</a:t>
            </a:r>
            <a:br>
              <a:rPr lang="en-US" sz="2400">
                <a:solidFill>
                  <a:srgbClr val="0A091B"/>
                </a:solidFill>
              </a:rPr>
            </a:br>
            <a:r>
              <a:rPr lang="en-US" sz="2400">
                <a:solidFill>
                  <a:srgbClr val="0A091B"/>
                </a:solidFill>
              </a:rPr>
              <a:t>Cognitive Services</a:t>
            </a:r>
            <a:endParaRPr lang="en-US" sz="2400" dirty="0">
              <a:solidFill>
                <a:srgbClr val="00B0F0"/>
              </a:solidFill>
            </a:endParaRPr>
          </a:p>
        </p:txBody>
      </p:sp>
    </p:spTree>
    <p:extLst>
      <p:ext uri="{BB962C8B-B14F-4D97-AF65-F5344CB8AC3E}">
        <p14:creationId xmlns:p14="http://schemas.microsoft.com/office/powerpoint/2010/main" val="3493783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txBox="1">
            <a:spLocks/>
          </p:cNvSpPr>
          <p:nvPr/>
        </p:nvSpPr>
        <p:spPr>
          <a:xfrm>
            <a:off x="592763" y="1512600"/>
            <a:ext cx="11653523" cy="1985360"/>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228562" indent="-228562" defTabSz="914250">
              <a:spcBef>
                <a:spcPts val="1000"/>
              </a:spcBef>
              <a:defRPr/>
            </a:pPr>
            <a:endParaRPr lang="en-US" sz="2745" dirty="0">
              <a:solidFill>
                <a:srgbClr val="0A091B"/>
              </a:solidFill>
              <a:latin typeface="Roboto"/>
            </a:endParaRPr>
          </a:p>
        </p:txBody>
      </p:sp>
      <p:sp>
        <p:nvSpPr>
          <p:cNvPr id="18" name="Title 3"/>
          <p:cNvSpPr txBox="1">
            <a:spLocks/>
          </p:cNvSpPr>
          <p:nvPr/>
        </p:nvSpPr>
        <p:spPr>
          <a:xfrm>
            <a:off x="565562" y="1692750"/>
            <a:ext cx="11085901" cy="1158711"/>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86">
              <a:defRPr/>
            </a:pPr>
            <a:r>
              <a:rPr lang="en-US" sz="4400" b="1" dirty="0">
                <a:solidFill>
                  <a:srgbClr val="0A091B"/>
                </a:solidFill>
                <a:latin typeface="Roboto"/>
              </a:rPr>
              <a:t>Knowledge</a:t>
            </a:r>
          </a:p>
        </p:txBody>
      </p:sp>
      <p:sp>
        <p:nvSpPr>
          <p:cNvPr id="19" name="Rectangle 18"/>
          <p:cNvSpPr/>
          <p:nvPr/>
        </p:nvSpPr>
        <p:spPr>
          <a:xfrm>
            <a:off x="3067305" y="3834957"/>
            <a:ext cx="6157455" cy="1726627"/>
          </a:xfrm>
          <a:prstGeom prst="rect">
            <a:avLst/>
          </a:prstGeom>
          <a:solidFill>
            <a:schemeClr val="bg2"/>
          </a:solidFill>
        </p:spPr>
        <p:txBody>
          <a:bodyPr wrap="none">
            <a:spAutoFit/>
          </a:bodyPr>
          <a:lstStyle/>
          <a:p>
            <a:pPr algn="ctr" defTabSz="896283">
              <a:spcAft>
                <a:spcPts val="600"/>
              </a:spcAft>
              <a:defRPr/>
            </a:pPr>
            <a:r>
              <a:rPr lang="en-US" sz="2400" kern="0" dirty="0">
                <a:solidFill>
                  <a:srgbClr val="5C2D91"/>
                </a:solidFill>
                <a:latin typeface="Roboto"/>
              </a:rPr>
              <a:t>Academic Knowledge  | Entity Linking </a:t>
            </a:r>
          </a:p>
          <a:p>
            <a:pPr algn="ctr" defTabSz="896283">
              <a:spcAft>
                <a:spcPts val="600"/>
              </a:spcAft>
              <a:defRPr/>
            </a:pPr>
            <a:r>
              <a:rPr lang="en-US" sz="2400" kern="0" dirty="0">
                <a:solidFill>
                  <a:srgbClr val="5C2D91"/>
                </a:solidFill>
                <a:latin typeface="Roboto"/>
              </a:rPr>
              <a:t>Knowledge Exploration | Recommendations</a:t>
            </a:r>
          </a:p>
          <a:p>
            <a:pPr algn="ctr" defTabSz="914120">
              <a:lnSpc>
                <a:spcPct val="90000"/>
              </a:lnSpc>
              <a:spcAft>
                <a:spcPts val="600"/>
              </a:spcAft>
              <a:defRPr/>
            </a:pPr>
            <a:endParaRPr lang="en-US" sz="2400" kern="0" dirty="0">
              <a:solidFill>
                <a:sysClr val="windowText" lastClr="000000"/>
              </a:solidFill>
              <a:latin typeface="Roboto"/>
            </a:endParaRPr>
          </a:p>
          <a:p>
            <a:pPr algn="ctr" defTabSz="914120">
              <a:lnSpc>
                <a:spcPct val="90000"/>
              </a:lnSpc>
              <a:spcAft>
                <a:spcPts val="600"/>
              </a:spcAft>
              <a:defRPr/>
            </a:pPr>
            <a:endParaRPr lang="en-US" sz="2400" kern="0" dirty="0">
              <a:solidFill>
                <a:sysClr val="windowText" lastClr="000000"/>
              </a:solidFill>
              <a:latin typeface="Roboto"/>
            </a:endParaRPr>
          </a:p>
        </p:txBody>
      </p:sp>
      <p:sp>
        <p:nvSpPr>
          <p:cNvPr id="20" name="Freeform 5"/>
          <p:cNvSpPr>
            <a:spLocks/>
          </p:cNvSpPr>
          <p:nvPr/>
        </p:nvSpPr>
        <p:spPr bwMode="auto">
          <a:xfrm>
            <a:off x="5851696" y="2721303"/>
            <a:ext cx="526280" cy="52628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505050">
              <a:lumMod val="50000"/>
            </a:srgbClr>
          </a:solidFill>
          <a:ln>
            <a:noFill/>
          </a:ln>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sp>
        <p:nvSpPr>
          <p:cNvPr id="2" name="Title 1"/>
          <p:cNvSpPr>
            <a:spLocks noGrp="1"/>
          </p:cNvSpPr>
          <p:nvPr>
            <p:ph type="title"/>
          </p:nvPr>
        </p:nvSpPr>
        <p:spPr>
          <a:xfrm>
            <a:off x="584201" y="380941"/>
            <a:ext cx="3632200" cy="424732"/>
          </a:xfrm>
        </p:spPr>
        <p:txBody>
          <a:bodyPr/>
          <a:lstStyle/>
          <a:p>
            <a:endParaRPr lang="en-GB"/>
          </a:p>
        </p:txBody>
      </p:sp>
      <p:sp>
        <p:nvSpPr>
          <p:cNvPr id="8" name="Title 7"/>
          <p:cNvSpPr txBox="1">
            <a:spLocks/>
          </p:cNvSpPr>
          <p:nvPr/>
        </p:nvSpPr>
        <p:spPr>
          <a:xfrm>
            <a:off x="584981" y="381373"/>
            <a:ext cx="4291819" cy="757130"/>
          </a:xfrm>
          <a:prstGeom prst="rect">
            <a:avLst/>
          </a:prstGeom>
          <a:noFill/>
        </p:spPr>
        <p:txBody>
          <a:bodyPr wrap="square" rtlCol="0">
            <a:spAutoFit/>
          </a:bodyPr>
          <a:lstStyle>
            <a:lvl1pPr algn="l" defTabSz="685705" rtl="0" eaLnBrk="1" latinLnBrk="0" hangingPunct="1">
              <a:lnSpc>
                <a:spcPct val="90000"/>
              </a:lnSpc>
              <a:spcBef>
                <a:spcPct val="0"/>
              </a:spcBef>
              <a:buNone/>
              <a:defRPr lang="uk-UA" sz="18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defTabSz="914250"/>
            <a:r>
              <a:rPr lang="en-US" sz="2400">
                <a:solidFill>
                  <a:srgbClr val="5C2D91"/>
                </a:solidFill>
              </a:rPr>
              <a:t>Microsoft</a:t>
            </a:r>
            <a:br>
              <a:rPr lang="en-US" sz="2400">
                <a:solidFill>
                  <a:srgbClr val="0A091B"/>
                </a:solidFill>
              </a:rPr>
            </a:br>
            <a:r>
              <a:rPr lang="en-US" sz="2400">
                <a:solidFill>
                  <a:srgbClr val="0A091B"/>
                </a:solidFill>
              </a:rPr>
              <a:t>Cognitive Services</a:t>
            </a:r>
            <a:endParaRPr lang="en-US" sz="2400" dirty="0">
              <a:solidFill>
                <a:srgbClr val="00B0F0"/>
              </a:solidFill>
            </a:endParaRPr>
          </a:p>
        </p:txBody>
      </p:sp>
    </p:spTree>
    <p:extLst>
      <p:ext uri="{BB962C8B-B14F-4D97-AF65-F5344CB8AC3E}">
        <p14:creationId xmlns:p14="http://schemas.microsoft.com/office/powerpoint/2010/main" val="4149799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txBox="1">
            <a:spLocks/>
          </p:cNvSpPr>
          <p:nvPr/>
        </p:nvSpPr>
        <p:spPr>
          <a:xfrm>
            <a:off x="592763" y="1512600"/>
            <a:ext cx="11653523" cy="1985360"/>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228562" indent="-228562" defTabSz="914250">
              <a:spcBef>
                <a:spcPts val="1000"/>
              </a:spcBef>
              <a:defRPr/>
            </a:pPr>
            <a:endParaRPr lang="en-US" sz="2745" dirty="0">
              <a:solidFill>
                <a:srgbClr val="0A091B"/>
              </a:solidFill>
              <a:latin typeface="Roboto"/>
            </a:endParaRPr>
          </a:p>
        </p:txBody>
      </p:sp>
      <p:sp>
        <p:nvSpPr>
          <p:cNvPr id="5" name="Title 3"/>
          <p:cNvSpPr txBox="1">
            <a:spLocks/>
          </p:cNvSpPr>
          <p:nvPr/>
        </p:nvSpPr>
        <p:spPr>
          <a:xfrm>
            <a:off x="565562" y="1692750"/>
            <a:ext cx="11085901" cy="1158711"/>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86">
              <a:defRPr/>
            </a:pPr>
            <a:r>
              <a:rPr lang="en-US" sz="4400" b="1">
                <a:solidFill>
                  <a:srgbClr val="0A091B"/>
                </a:solidFill>
                <a:latin typeface="Roboto"/>
              </a:rPr>
              <a:t>Search</a:t>
            </a:r>
          </a:p>
        </p:txBody>
      </p:sp>
      <p:sp>
        <p:nvSpPr>
          <p:cNvPr id="6" name="Rectangle 5"/>
          <p:cNvSpPr/>
          <p:nvPr/>
        </p:nvSpPr>
        <p:spPr>
          <a:xfrm>
            <a:off x="2855770" y="3495996"/>
            <a:ext cx="6505481" cy="757130"/>
          </a:xfrm>
          <a:prstGeom prst="rect">
            <a:avLst/>
          </a:prstGeom>
        </p:spPr>
        <p:txBody>
          <a:bodyPr wrap="square">
            <a:spAutoFit/>
          </a:bodyPr>
          <a:lstStyle/>
          <a:p>
            <a:pPr algn="ctr" defTabSz="914120">
              <a:lnSpc>
                <a:spcPct val="90000"/>
              </a:lnSpc>
              <a:spcAft>
                <a:spcPts val="600"/>
              </a:spcAft>
              <a:defRPr/>
            </a:pPr>
            <a:r>
              <a:rPr lang="en-US" sz="2400" kern="0" dirty="0">
                <a:solidFill>
                  <a:sysClr val="windowText" lastClr="000000"/>
                </a:solidFill>
                <a:latin typeface="Roboto"/>
              </a:rPr>
              <a:t>Access billions of web pages, images, videos, and news with the power of Bing APIs</a:t>
            </a:r>
          </a:p>
        </p:txBody>
      </p:sp>
      <p:sp>
        <p:nvSpPr>
          <p:cNvPr id="7" name="Rectangle 6"/>
          <p:cNvSpPr/>
          <p:nvPr/>
        </p:nvSpPr>
        <p:spPr>
          <a:xfrm>
            <a:off x="3305501" y="4897553"/>
            <a:ext cx="5606022" cy="1979003"/>
          </a:xfrm>
          <a:prstGeom prst="rect">
            <a:avLst/>
          </a:prstGeom>
        </p:spPr>
        <p:txBody>
          <a:bodyPr wrap="none">
            <a:spAutoFit/>
          </a:bodyPr>
          <a:lstStyle/>
          <a:p>
            <a:pPr algn="ctr" defTabSz="914120">
              <a:lnSpc>
                <a:spcPct val="90000"/>
              </a:lnSpc>
              <a:spcAft>
                <a:spcPts val="600"/>
              </a:spcAft>
              <a:defRPr/>
            </a:pPr>
            <a:r>
              <a:rPr lang="en-US" sz="2400" kern="0" dirty="0">
                <a:solidFill>
                  <a:srgbClr val="5C2D91"/>
                </a:solidFill>
                <a:latin typeface="Roboto"/>
              </a:rPr>
              <a:t>Bing Web Search | Bing Image Search </a:t>
            </a:r>
          </a:p>
          <a:p>
            <a:pPr algn="ctr" defTabSz="914120">
              <a:lnSpc>
                <a:spcPct val="90000"/>
              </a:lnSpc>
              <a:spcAft>
                <a:spcPts val="600"/>
              </a:spcAft>
              <a:defRPr/>
            </a:pPr>
            <a:r>
              <a:rPr lang="en-US" sz="2400" kern="0" dirty="0">
                <a:solidFill>
                  <a:srgbClr val="5C2D91"/>
                </a:solidFill>
                <a:latin typeface="Roboto"/>
              </a:rPr>
              <a:t>Bing News Search | Bing Video Search </a:t>
            </a:r>
          </a:p>
          <a:p>
            <a:pPr algn="ctr" defTabSz="914120">
              <a:lnSpc>
                <a:spcPct val="90000"/>
              </a:lnSpc>
              <a:spcAft>
                <a:spcPts val="600"/>
              </a:spcAft>
              <a:defRPr/>
            </a:pPr>
            <a:r>
              <a:rPr lang="en-US" sz="2400" kern="0" dirty="0">
                <a:solidFill>
                  <a:srgbClr val="5C2D91"/>
                </a:solidFill>
                <a:latin typeface="Roboto"/>
              </a:rPr>
              <a:t>Bing Auto Suggest</a:t>
            </a:r>
          </a:p>
          <a:p>
            <a:pPr algn="ctr" defTabSz="914120">
              <a:lnSpc>
                <a:spcPct val="90000"/>
              </a:lnSpc>
              <a:spcAft>
                <a:spcPts val="600"/>
              </a:spcAft>
              <a:defRPr/>
            </a:pPr>
            <a:endParaRPr lang="en-US" kern="0" dirty="0">
              <a:solidFill>
                <a:sysClr val="windowText" lastClr="000000"/>
              </a:solidFill>
              <a:latin typeface="Roboto"/>
            </a:endParaRPr>
          </a:p>
          <a:p>
            <a:pPr algn="ctr" defTabSz="914120">
              <a:lnSpc>
                <a:spcPct val="90000"/>
              </a:lnSpc>
              <a:spcAft>
                <a:spcPts val="600"/>
              </a:spcAft>
              <a:defRPr/>
            </a:pPr>
            <a:endParaRPr lang="en-US" sz="2400" kern="0" dirty="0">
              <a:solidFill>
                <a:sysClr val="windowText" lastClr="000000"/>
              </a:solidFill>
              <a:latin typeface="Roboto"/>
            </a:endParaRPr>
          </a:p>
        </p:txBody>
      </p:sp>
      <p:grpSp>
        <p:nvGrpSpPr>
          <p:cNvPr id="8" name="Group 7"/>
          <p:cNvGrpSpPr/>
          <p:nvPr/>
        </p:nvGrpSpPr>
        <p:grpSpPr>
          <a:xfrm>
            <a:off x="5839797" y="2720276"/>
            <a:ext cx="537424" cy="528337"/>
            <a:chOff x="10832823" y="3353836"/>
            <a:chExt cx="537576" cy="528488"/>
          </a:xfrm>
          <a:solidFill>
            <a:srgbClr val="505050">
              <a:lumMod val="50000"/>
            </a:srgbClr>
          </a:solidFill>
        </p:grpSpPr>
        <p:sp>
          <p:nvSpPr>
            <p:cNvPr id="9" name="Oval 13"/>
            <p:cNvSpPr>
              <a:spLocks noChangeArrowheads="1"/>
            </p:cNvSpPr>
            <p:nvPr/>
          </p:nvSpPr>
          <p:spPr bwMode="auto">
            <a:xfrm>
              <a:off x="10943701" y="3353836"/>
              <a:ext cx="426698" cy="426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Roboto"/>
              </a:endParaRPr>
            </a:p>
          </p:txBody>
        </p:sp>
        <p:sp>
          <p:nvSpPr>
            <p:cNvPr id="11"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Roboto"/>
              </a:endParaRPr>
            </a:p>
          </p:txBody>
        </p:sp>
      </p:grpSp>
      <p:sp>
        <p:nvSpPr>
          <p:cNvPr id="2" name="Title 1"/>
          <p:cNvSpPr>
            <a:spLocks noGrp="1"/>
          </p:cNvSpPr>
          <p:nvPr>
            <p:ph type="title"/>
          </p:nvPr>
        </p:nvSpPr>
        <p:spPr>
          <a:xfrm>
            <a:off x="584201" y="380941"/>
            <a:ext cx="3632200" cy="424732"/>
          </a:xfrm>
        </p:spPr>
        <p:txBody>
          <a:bodyPr/>
          <a:lstStyle/>
          <a:p>
            <a:endParaRPr lang="en-GB"/>
          </a:p>
        </p:txBody>
      </p:sp>
      <p:sp>
        <p:nvSpPr>
          <p:cNvPr id="12" name="Title 7"/>
          <p:cNvSpPr txBox="1">
            <a:spLocks/>
          </p:cNvSpPr>
          <p:nvPr/>
        </p:nvSpPr>
        <p:spPr>
          <a:xfrm>
            <a:off x="584981" y="381373"/>
            <a:ext cx="4291819" cy="757130"/>
          </a:xfrm>
          <a:prstGeom prst="rect">
            <a:avLst/>
          </a:prstGeom>
          <a:noFill/>
        </p:spPr>
        <p:txBody>
          <a:bodyPr wrap="square" rtlCol="0">
            <a:spAutoFit/>
          </a:bodyPr>
          <a:lstStyle>
            <a:lvl1pPr algn="l" defTabSz="685705" rtl="0" eaLnBrk="1" latinLnBrk="0" hangingPunct="1">
              <a:lnSpc>
                <a:spcPct val="90000"/>
              </a:lnSpc>
              <a:spcBef>
                <a:spcPct val="0"/>
              </a:spcBef>
              <a:buNone/>
              <a:defRPr lang="uk-UA" sz="18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defTabSz="914250"/>
            <a:r>
              <a:rPr lang="en-US" sz="2400">
                <a:solidFill>
                  <a:srgbClr val="5C2D91"/>
                </a:solidFill>
              </a:rPr>
              <a:t>Microsoft</a:t>
            </a:r>
            <a:br>
              <a:rPr lang="en-US" sz="2400">
                <a:solidFill>
                  <a:srgbClr val="0A091B"/>
                </a:solidFill>
              </a:rPr>
            </a:br>
            <a:r>
              <a:rPr lang="en-US" sz="2400">
                <a:solidFill>
                  <a:srgbClr val="0A091B"/>
                </a:solidFill>
              </a:rPr>
              <a:t>Cognitive Services</a:t>
            </a:r>
            <a:endParaRPr lang="en-US" sz="2400" dirty="0">
              <a:solidFill>
                <a:srgbClr val="00B0F0"/>
              </a:solidFill>
            </a:endParaRPr>
          </a:p>
        </p:txBody>
      </p:sp>
    </p:spTree>
    <p:extLst>
      <p:ext uri="{BB962C8B-B14F-4D97-AF65-F5344CB8AC3E}">
        <p14:creationId xmlns:p14="http://schemas.microsoft.com/office/powerpoint/2010/main" val="4243196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22255" y="0"/>
            <a:ext cx="4890389" cy="4890389"/>
          </a:xfrm>
          <a:prstGeom prst="rect">
            <a:avLst/>
          </a:prstGeom>
        </p:spPr>
      </p:pic>
      <p:sp>
        <p:nvSpPr>
          <p:cNvPr id="5" name="Title 12"/>
          <p:cNvSpPr txBox="1">
            <a:spLocks/>
          </p:cNvSpPr>
          <p:nvPr/>
        </p:nvSpPr>
        <p:spPr>
          <a:xfrm>
            <a:off x="1500210" y="3644022"/>
            <a:ext cx="9134481" cy="1024925"/>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1218940">
              <a:defRPr/>
            </a:pPr>
            <a:r>
              <a:rPr lang="en-US" sz="2667" b="1" dirty="0">
                <a:solidFill>
                  <a:srgbClr val="FFFFFF"/>
                </a:solidFill>
                <a:latin typeface="Segoe UI Light"/>
                <a:cs typeface="Segoe UI Semibold" panose="020B0702040204020203" pitchFamily="34" charset="0"/>
              </a:rPr>
              <a:t>REAL-TIME ID CHECK</a:t>
            </a:r>
            <a:endParaRPr lang="en-US" sz="2400" b="1" dirty="0">
              <a:solidFill>
                <a:srgbClr val="FFFFFF"/>
              </a:solidFill>
              <a:latin typeface="Segoe UI Light"/>
              <a:cs typeface="Segoe UI Semibold" panose="020B0702040204020203" pitchFamily="34" charset="0"/>
            </a:endParaRPr>
          </a:p>
          <a:p>
            <a:pPr algn="ctr" defTabSz="1218940">
              <a:defRPr/>
            </a:pPr>
            <a:endParaRPr lang="en-US" sz="2400" b="1" dirty="0">
              <a:solidFill>
                <a:srgbClr val="FFFFFF"/>
              </a:solidFill>
              <a:latin typeface="Segoe UI Light"/>
              <a:cs typeface="Segoe UI Semibold" panose="020B0702040204020203" pitchFamily="34" charset="0"/>
            </a:endParaRPr>
          </a:p>
          <a:p>
            <a:pPr algn="ctr" defTabSz="1218940">
              <a:defRPr/>
            </a:pPr>
            <a:endParaRPr lang="en-US" sz="2400" b="1" dirty="0">
              <a:solidFill>
                <a:srgbClr val="FFFFFF"/>
              </a:solidFill>
              <a:latin typeface="Segoe UI Light"/>
              <a:cs typeface="Segoe UI Semibold" panose="020B0702040204020203" pitchFamily="34" charset="0"/>
            </a:endParaRPr>
          </a:p>
          <a:p>
            <a:pPr algn="ctr" defTabSz="1218940">
              <a:defRPr/>
            </a:pPr>
            <a:r>
              <a:rPr lang="en-US" sz="2400" dirty="0">
                <a:solidFill>
                  <a:prstClr val="white">
                    <a:lumMod val="65000"/>
                  </a:prstClr>
                </a:solidFill>
                <a:latin typeface="Segoe UI Light"/>
                <a:cs typeface="Segoe UI Semibold" panose="020B0702040204020203" pitchFamily="34" charset="0"/>
              </a:rPr>
              <a:t>FACIAL API</a:t>
            </a:r>
          </a:p>
          <a:p>
            <a:pPr algn="ctr" defTabSz="1218940">
              <a:defRPr/>
            </a:pPr>
            <a:r>
              <a:rPr lang="en-US" sz="2400" dirty="0">
                <a:solidFill>
                  <a:prstClr val="white">
                    <a:lumMod val="65000"/>
                  </a:prstClr>
                </a:solidFill>
                <a:latin typeface="Segoe UI Light"/>
                <a:cs typeface="Segoe UI Semibold" panose="020B0702040204020203" pitchFamily="34" charset="0"/>
              </a:rPr>
              <a:t>MICROSOFT COGNITIVE</a:t>
            </a:r>
          </a:p>
          <a:p>
            <a:pPr algn="ctr" defTabSz="1218940">
              <a:defRPr/>
            </a:pPr>
            <a:r>
              <a:rPr lang="en-US" sz="2400" dirty="0">
                <a:solidFill>
                  <a:prstClr val="white">
                    <a:lumMod val="65000"/>
                  </a:prstClr>
                </a:solidFill>
                <a:cs typeface="Segoe UI Semibold" panose="020B0702040204020203" pitchFamily="34" charset="0"/>
                <a:hlinkClick r:id="rId4"/>
              </a:rPr>
              <a:t>https://www.youtube.com/watch?v=aEBi4OpXU4Q</a:t>
            </a:r>
            <a:r>
              <a:rPr lang="en-US" sz="2400" dirty="0">
                <a:solidFill>
                  <a:prstClr val="white">
                    <a:lumMod val="65000"/>
                  </a:prstClr>
                </a:solidFill>
                <a:cs typeface="Segoe UI Semibold" panose="020B0702040204020203" pitchFamily="34" charset="0"/>
              </a:rPr>
              <a:t> </a:t>
            </a:r>
            <a:endParaRPr lang="en-US" sz="2400" dirty="0">
              <a:solidFill>
                <a:prstClr val="white">
                  <a:lumMod val="65000"/>
                </a:prstClr>
              </a:solidFill>
              <a:latin typeface="Segoe UI Light"/>
              <a:cs typeface="Segoe UI Semibold" panose="020B0702040204020203" pitchFamily="34" charset="0"/>
            </a:endParaRPr>
          </a:p>
        </p:txBody>
      </p:sp>
    </p:spTree>
    <p:extLst>
      <p:ext uri="{BB962C8B-B14F-4D97-AF65-F5344CB8AC3E}">
        <p14:creationId xmlns:p14="http://schemas.microsoft.com/office/powerpoint/2010/main" val="509034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Rectangle 2"/>
          <p:cNvSpPr/>
          <p:nvPr/>
        </p:nvSpPr>
        <p:spPr>
          <a:xfrm>
            <a:off x="383479" y="380942"/>
            <a:ext cx="401444" cy="981308"/>
          </a:xfrm>
          <a:prstGeom prst="rect">
            <a:avLst/>
          </a:prstGeom>
          <a:solidFill>
            <a:srgbClr val="00000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defRPr/>
            </a:pPr>
            <a:endParaRPr lang="en-GB" sz="3733" kern="0">
              <a:solidFill>
                <a:srgbClr val="0A091B"/>
              </a:solidFill>
              <a:latin typeface="Roboto"/>
            </a:endParaRPr>
          </a:p>
        </p:txBody>
      </p:sp>
      <p:sp>
        <p:nvSpPr>
          <p:cNvPr id="4" name="Title 12"/>
          <p:cNvSpPr txBox="1">
            <a:spLocks/>
          </p:cNvSpPr>
          <p:nvPr/>
        </p:nvSpPr>
        <p:spPr>
          <a:xfrm>
            <a:off x="1432574" y="2611588"/>
            <a:ext cx="9134481" cy="1024925"/>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algn="ctr" defTabSz="1218940">
              <a:defRPr/>
            </a:pPr>
            <a:r>
              <a:rPr lang="en-US" dirty="0">
                <a:solidFill>
                  <a:srgbClr val="EEECE1"/>
                </a:solidFill>
                <a:latin typeface="Segoe UI Light"/>
                <a:cs typeface="Segoe UI Semibold" panose="020B0702040204020203" pitchFamily="34" charset="0"/>
              </a:rPr>
              <a:t>SEEING AI</a:t>
            </a:r>
          </a:p>
          <a:p>
            <a:pPr algn="ctr" defTabSz="1218940">
              <a:defRPr/>
            </a:pPr>
            <a:endParaRPr lang="en-US" sz="4267" dirty="0">
              <a:solidFill>
                <a:srgbClr val="EEECE1"/>
              </a:solidFill>
              <a:latin typeface="Segoe UI Light"/>
              <a:cs typeface="Segoe UI Semibold" panose="020B0702040204020203" pitchFamily="34" charset="0"/>
            </a:endParaRPr>
          </a:p>
          <a:p>
            <a:pPr algn="ctr" defTabSz="1218940">
              <a:defRPr/>
            </a:pPr>
            <a:r>
              <a:rPr lang="en-US" sz="2400" dirty="0">
                <a:solidFill>
                  <a:srgbClr val="EEECE1"/>
                </a:solidFill>
                <a:latin typeface="Segoe UI Light"/>
                <a:cs typeface="Segoe UI Semibold" panose="020B0702040204020203" pitchFamily="34" charset="0"/>
              </a:rPr>
              <a:t>MICROSOFT COGNITIVE</a:t>
            </a:r>
          </a:p>
          <a:p>
            <a:pPr algn="ctr" defTabSz="1218940">
              <a:defRPr/>
            </a:pPr>
            <a:r>
              <a:rPr lang="en-US" sz="2667" dirty="0">
                <a:solidFill>
                  <a:srgbClr val="EEECE1"/>
                </a:solidFill>
                <a:latin typeface="Segoe UI Light"/>
                <a:cs typeface="Segoe UI Semibold" panose="020B0702040204020203" pitchFamily="34" charset="0"/>
                <a:hlinkClick r:id="rId2"/>
              </a:rPr>
              <a:t>https://www.youtube.com/watch?v=R2mC-NUAmMk</a:t>
            </a:r>
            <a:r>
              <a:rPr lang="en-US" sz="2667" dirty="0">
                <a:solidFill>
                  <a:srgbClr val="EEECE1"/>
                </a:solidFill>
                <a:latin typeface="Segoe UI Light"/>
                <a:cs typeface="Segoe UI Semibold" panose="020B0702040204020203" pitchFamily="34" charset="0"/>
              </a:rPr>
              <a:t> </a:t>
            </a:r>
            <a:endParaRPr lang="en-US" sz="2667" dirty="0">
              <a:solidFill>
                <a:srgbClr val="EEECE1"/>
              </a:solidFill>
              <a:latin typeface="Segoe UI Light"/>
              <a:cs typeface="Segoe UI Semibold" panose="020B0702040204020203" pitchFamily="34" charset="0"/>
            </a:endParaRPr>
          </a:p>
        </p:txBody>
      </p:sp>
    </p:spTree>
    <p:extLst>
      <p:ext uri="{BB962C8B-B14F-4D97-AF65-F5344CB8AC3E}">
        <p14:creationId xmlns:p14="http://schemas.microsoft.com/office/powerpoint/2010/main" val="362412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xEl>
                                              <p:pRg st="0" end="0"/>
                                            </p:txEl>
                                          </p:spTgt>
                                        </p:tgtEl>
                                      </p:cBhvr>
                                    </p:animEffect>
                                    <p:set>
                                      <p:cBhvr>
                                        <p:cTn id="7" dur="1" fill="hold">
                                          <p:stCondLst>
                                            <p:cond delay="999"/>
                                          </p:stCondLst>
                                        </p:cTn>
                                        <p:tgtEl>
                                          <p:spTgt spid="4">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4">
                                            <p:txEl>
                                              <p:pRg st="2" end="2"/>
                                            </p:txEl>
                                          </p:spTgt>
                                        </p:tgtEl>
                                      </p:cBhvr>
                                    </p:animEffect>
                                    <p:set>
                                      <p:cBhvr>
                                        <p:cTn id="10" dur="1" fill="hold">
                                          <p:stCondLst>
                                            <p:cond delay="999"/>
                                          </p:stCondLst>
                                        </p:cTn>
                                        <p:tgtEl>
                                          <p:spTgt spid="4">
                                            <p:txEl>
                                              <p:pRg st="2" end="2"/>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000"/>
                                        <p:tgtEl>
                                          <p:spTgt spid="4">
                                            <p:txEl>
                                              <p:pRg st="3" end="3"/>
                                            </p:txEl>
                                          </p:spTgt>
                                        </p:tgtEl>
                                      </p:cBhvr>
                                    </p:animEffect>
                                    <p:set>
                                      <p:cBhvr>
                                        <p:cTn id="13" dur="1" fill="hold">
                                          <p:stCondLst>
                                            <p:cond delay="999"/>
                                          </p:stCondLst>
                                        </p:cTn>
                                        <p:tgtEl>
                                          <p:spTgt spid="4">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2">
            <a:clrChange>
              <a:clrFrom>
                <a:srgbClr val="009480"/>
              </a:clrFrom>
              <a:clrTo>
                <a:srgbClr val="009480">
                  <a:alpha val="0"/>
                </a:srgbClr>
              </a:clrTo>
            </a:clrChang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28794" t="16242" r="29245" b="14414"/>
          <a:stretch/>
        </p:blipFill>
        <p:spPr>
          <a:xfrm>
            <a:off x="564474" y="2017066"/>
            <a:ext cx="1232165" cy="974550"/>
          </a:xfrm>
          <a:prstGeom prst="rect">
            <a:avLst/>
          </a:prstGeom>
        </p:spPr>
      </p:pic>
      <p:sp>
        <p:nvSpPr>
          <p:cNvPr id="83" name="TextBox 82"/>
          <p:cNvSpPr txBox="1"/>
          <p:nvPr/>
        </p:nvSpPr>
        <p:spPr>
          <a:xfrm>
            <a:off x="467942" y="3279173"/>
            <a:ext cx="224850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Segoe UI"/>
                <a:ea typeface="+mn-ea"/>
                <a:cs typeface="+mn-cs"/>
              </a:rPr>
              <a:t>Cognitive Services</a:t>
            </a:r>
          </a:p>
        </p:txBody>
      </p:sp>
      <p:grpSp>
        <p:nvGrpSpPr>
          <p:cNvPr id="38" name="Group 37"/>
          <p:cNvGrpSpPr/>
          <p:nvPr/>
        </p:nvGrpSpPr>
        <p:grpSpPr>
          <a:xfrm>
            <a:off x="9460911" y="1600248"/>
            <a:ext cx="2023973" cy="2320455"/>
            <a:chOff x="9460911" y="1600248"/>
            <a:chExt cx="2023973" cy="2320455"/>
          </a:xfrm>
        </p:grpSpPr>
        <p:sp>
          <p:nvSpPr>
            <p:cNvPr id="85" name="TextBox 84"/>
            <p:cNvSpPr txBox="1"/>
            <p:nvPr/>
          </p:nvSpPr>
          <p:spPr>
            <a:xfrm>
              <a:off x="9460911" y="3212817"/>
              <a:ext cx="197207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Segoe UI"/>
                  <a:ea typeface="+mn-ea"/>
                  <a:cs typeface="+mn-cs"/>
                </a:rPr>
                <a:t>Computational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Segoe UI"/>
                  <a:ea typeface="+mn-ea"/>
                  <a:cs typeface="+mn-cs"/>
                </a:rPr>
                <a:t>Network Toolkit</a:t>
              </a:r>
            </a:p>
          </p:txBody>
        </p:sp>
        <p:grpSp>
          <p:nvGrpSpPr>
            <p:cNvPr id="196" name="Group 195"/>
            <p:cNvGrpSpPr/>
            <p:nvPr/>
          </p:nvGrpSpPr>
          <p:grpSpPr>
            <a:xfrm>
              <a:off x="9511440" y="1600248"/>
              <a:ext cx="1973444" cy="1904730"/>
              <a:chOff x="7751656" y="414365"/>
              <a:chExt cx="964717" cy="1017426"/>
            </a:xfrm>
          </p:grpSpPr>
          <p:sp>
            <p:nvSpPr>
              <p:cNvPr id="103" name="Oval 102"/>
              <p:cNvSpPr/>
              <p:nvPr/>
            </p:nvSpPr>
            <p:spPr>
              <a:xfrm>
                <a:off x="7915327" y="554707"/>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Oval 103"/>
              <p:cNvSpPr/>
              <p:nvPr/>
            </p:nvSpPr>
            <p:spPr>
              <a:xfrm>
                <a:off x="7751656" y="838708"/>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Oval 104"/>
              <p:cNvSpPr/>
              <p:nvPr/>
            </p:nvSpPr>
            <p:spPr>
              <a:xfrm>
                <a:off x="7949043" y="1011907"/>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Oval 105"/>
              <p:cNvSpPr/>
              <p:nvPr/>
            </p:nvSpPr>
            <p:spPr>
              <a:xfrm>
                <a:off x="8135848" y="543199"/>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Oval 106"/>
              <p:cNvSpPr/>
              <p:nvPr/>
            </p:nvSpPr>
            <p:spPr>
              <a:xfrm>
                <a:off x="7900543" y="748029"/>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08" name="Oval 107"/>
              <p:cNvSpPr/>
              <p:nvPr/>
            </p:nvSpPr>
            <p:spPr>
              <a:xfrm>
                <a:off x="8148882" y="1011907"/>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09" name="Oval 108"/>
              <p:cNvSpPr/>
              <p:nvPr/>
            </p:nvSpPr>
            <p:spPr>
              <a:xfrm>
                <a:off x="8132250" y="768621"/>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10" name="Oval 109"/>
              <p:cNvSpPr/>
              <p:nvPr/>
            </p:nvSpPr>
            <p:spPr>
              <a:xfrm>
                <a:off x="8359142" y="994859"/>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11" name="Oval 110"/>
              <p:cNvSpPr/>
              <p:nvPr/>
            </p:nvSpPr>
            <p:spPr>
              <a:xfrm>
                <a:off x="8369278" y="558299"/>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12" name="Oval 111"/>
              <p:cNvSpPr/>
              <p:nvPr/>
            </p:nvSpPr>
            <p:spPr>
              <a:xfrm>
                <a:off x="8338869" y="768620"/>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Oval 112"/>
              <p:cNvSpPr/>
              <p:nvPr/>
            </p:nvSpPr>
            <p:spPr>
              <a:xfrm>
                <a:off x="8596177" y="916309"/>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Oval 113"/>
              <p:cNvSpPr/>
              <p:nvPr/>
            </p:nvSpPr>
            <p:spPr>
              <a:xfrm>
                <a:off x="8475981" y="1121973"/>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15" name="Oval 114"/>
              <p:cNvSpPr/>
              <p:nvPr/>
            </p:nvSpPr>
            <p:spPr>
              <a:xfrm>
                <a:off x="8518998" y="661315"/>
                <a:ext cx="120196" cy="113675"/>
              </a:xfrm>
              <a:prstGeom prst="ellipse">
                <a:avLst/>
              </a:prstGeom>
              <a:solidFill>
                <a:srgbClr val="FFC00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17" name="Straight Connector 116"/>
              <p:cNvCxnSpPr/>
              <p:nvPr/>
            </p:nvCxnSpPr>
            <p:spPr>
              <a:xfrm flipV="1">
                <a:off x="8035523" y="596327"/>
                <a:ext cx="113359" cy="15217"/>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8252223" y="595755"/>
                <a:ext cx="94086" cy="20370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8020739" y="607772"/>
                <a:ext cx="124821" cy="191688"/>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026470" y="799460"/>
                <a:ext cx="104856" cy="31506"/>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7" idx="4"/>
                <a:endCxn id="105" idx="0"/>
              </p:cNvCxnSpPr>
              <p:nvPr/>
            </p:nvCxnSpPr>
            <p:spPr>
              <a:xfrm>
                <a:off x="7960641" y="861704"/>
                <a:ext cx="48500" cy="150203"/>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04" idx="6"/>
                <a:endCxn id="107" idx="3"/>
              </p:cNvCxnSpPr>
              <p:nvPr/>
            </p:nvCxnSpPr>
            <p:spPr>
              <a:xfrm flipV="1">
                <a:off x="7871852" y="845057"/>
                <a:ext cx="46293" cy="50489"/>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04" idx="6"/>
                <a:endCxn id="105" idx="2"/>
              </p:cNvCxnSpPr>
              <p:nvPr/>
            </p:nvCxnSpPr>
            <p:spPr>
              <a:xfrm>
                <a:off x="7871852" y="895546"/>
                <a:ext cx="77191" cy="173199"/>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04" idx="0"/>
                <a:endCxn id="103" idx="3"/>
              </p:cNvCxnSpPr>
              <p:nvPr/>
            </p:nvCxnSpPr>
            <p:spPr>
              <a:xfrm flipV="1">
                <a:off x="7811754" y="651735"/>
                <a:ext cx="121175" cy="186973"/>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03" idx="5"/>
                <a:endCxn id="109" idx="1"/>
              </p:cNvCxnSpPr>
              <p:nvPr/>
            </p:nvCxnSpPr>
            <p:spPr>
              <a:xfrm>
                <a:off x="8017921" y="651735"/>
                <a:ext cx="131931" cy="133533"/>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05" idx="7"/>
                <a:endCxn id="109" idx="3"/>
              </p:cNvCxnSpPr>
              <p:nvPr/>
            </p:nvCxnSpPr>
            <p:spPr>
              <a:xfrm flipV="1">
                <a:off x="8051637" y="865649"/>
                <a:ext cx="98215" cy="16290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09" idx="0"/>
                <a:endCxn id="106" idx="4"/>
              </p:cNvCxnSpPr>
              <p:nvPr/>
            </p:nvCxnSpPr>
            <p:spPr>
              <a:xfrm flipV="1">
                <a:off x="8192348" y="656874"/>
                <a:ext cx="3598" cy="111747"/>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endCxn id="111" idx="3"/>
              </p:cNvCxnSpPr>
              <p:nvPr/>
            </p:nvCxnSpPr>
            <p:spPr>
              <a:xfrm flipV="1">
                <a:off x="8187923" y="655327"/>
                <a:ext cx="198957" cy="108618"/>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08" idx="7"/>
                <a:endCxn id="111" idx="2"/>
              </p:cNvCxnSpPr>
              <p:nvPr/>
            </p:nvCxnSpPr>
            <p:spPr>
              <a:xfrm flipV="1">
                <a:off x="8251476" y="615137"/>
                <a:ext cx="117802" cy="413417"/>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09" idx="5"/>
                <a:endCxn id="110" idx="1"/>
              </p:cNvCxnSpPr>
              <p:nvPr/>
            </p:nvCxnSpPr>
            <p:spPr>
              <a:xfrm>
                <a:off x="8234844" y="865649"/>
                <a:ext cx="141900" cy="145857"/>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05" idx="6"/>
                <a:endCxn id="108" idx="2"/>
              </p:cNvCxnSpPr>
              <p:nvPr/>
            </p:nvCxnSpPr>
            <p:spPr>
              <a:xfrm>
                <a:off x="8069239" y="1068745"/>
                <a:ext cx="79643" cy="0"/>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08" idx="6"/>
                <a:endCxn id="110" idx="2"/>
              </p:cNvCxnSpPr>
              <p:nvPr/>
            </p:nvCxnSpPr>
            <p:spPr>
              <a:xfrm flipV="1">
                <a:off x="8269078" y="1051697"/>
                <a:ext cx="90064" cy="17048"/>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14" idx="1"/>
                <a:endCxn id="110" idx="5"/>
              </p:cNvCxnSpPr>
              <p:nvPr/>
            </p:nvCxnSpPr>
            <p:spPr>
              <a:xfrm flipH="1" flipV="1">
                <a:off x="8461736" y="1091887"/>
                <a:ext cx="31847" cy="46733"/>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13" idx="2"/>
                <a:endCxn id="110" idx="6"/>
              </p:cNvCxnSpPr>
              <p:nvPr/>
            </p:nvCxnSpPr>
            <p:spPr>
              <a:xfrm flipH="1">
                <a:off x="8479338" y="973147"/>
                <a:ext cx="116839" cy="78550"/>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11" idx="5"/>
                <a:endCxn id="115" idx="1"/>
              </p:cNvCxnSpPr>
              <p:nvPr/>
            </p:nvCxnSpPr>
            <p:spPr>
              <a:xfrm>
                <a:off x="8471872" y="655327"/>
                <a:ext cx="64728" cy="22635"/>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11" idx="4"/>
                <a:endCxn id="112" idx="0"/>
              </p:cNvCxnSpPr>
              <p:nvPr/>
            </p:nvCxnSpPr>
            <p:spPr>
              <a:xfrm flipH="1">
                <a:off x="8398967" y="671974"/>
                <a:ext cx="30409" cy="96646"/>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08" idx="6"/>
                <a:endCxn id="112" idx="4"/>
              </p:cNvCxnSpPr>
              <p:nvPr/>
            </p:nvCxnSpPr>
            <p:spPr>
              <a:xfrm flipV="1">
                <a:off x="8269078" y="882295"/>
                <a:ext cx="129889" cy="186450"/>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13" idx="1"/>
                <a:endCxn id="112" idx="5"/>
              </p:cNvCxnSpPr>
              <p:nvPr/>
            </p:nvCxnSpPr>
            <p:spPr>
              <a:xfrm flipH="1" flipV="1">
                <a:off x="8441463" y="865648"/>
                <a:ext cx="172316" cy="67308"/>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13" idx="0"/>
                <a:endCxn id="115" idx="4"/>
              </p:cNvCxnSpPr>
              <p:nvPr/>
            </p:nvCxnSpPr>
            <p:spPr>
              <a:xfrm flipH="1" flipV="1">
                <a:off x="8579096" y="774990"/>
                <a:ext cx="77179" cy="141319"/>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14" idx="7"/>
                <a:endCxn id="113" idx="4"/>
              </p:cNvCxnSpPr>
              <p:nvPr/>
            </p:nvCxnSpPr>
            <p:spPr>
              <a:xfrm flipV="1">
                <a:off x="8578575" y="1029984"/>
                <a:ext cx="77700" cy="108636"/>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08" idx="6"/>
                <a:endCxn id="114" idx="2"/>
              </p:cNvCxnSpPr>
              <p:nvPr/>
            </p:nvCxnSpPr>
            <p:spPr>
              <a:xfrm>
                <a:off x="8269078" y="1068745"/>
                <a:ext cx="206903" cy="110066"/>
              </a:xfrm>
              <a:prstGeom prst="line">
                <a:avLst/>
              </a:prstGeom>
              <a:ln w="127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013125" y="414365"/>
                <a:ext cx="452088" cy="1017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8800" b="0" i="0" u="none" strike="noStrike" kern="1200" cap="none" spc="0" normalizeH="0" baseline="0" noProof="0" dirty="0">
                    <a:ln>
                      <a:noFill/>
                    </a:ln>
                    <a:solidFill>
                      <a:srgbClr val="B4009E">
                        <a:lumMod val="75000"/>
                      </a:srgbClr>
                    </a:solidFill>
                    <a:effectLst/>
                    <a:uLnTx/>
                    <a:uFillTx/>
                    <a:latin typeface="Cambria Math" panose="02040503050406030204" pitchFamily="18" charset="0"/>
                    <a:ea typeface="Cambria Math" panose="02040503050406030204" pitchFamily="18" charset="0"/>
                    <a:cs typeface="+mn-cs"/>
                  </a:rPr>
                  <a:t>Σ</a:t>
                </a:r>
                <a:endParaRPr kumimoji="0" lang="en-GB" sz="8800" b="0" i="0" u="none" strike="noStrike" kern="1200" cap="none" spc="0" normalizeH="0" baseline="0" noProof="0" dirty="0">
                  <a:ln>
                    <a:noFill/>
                  </a:ln>
                  <a:solidFill>
                    <a:srgbClr val="B4009E">
                      <a:lumMod val="75000"/>
                    </a:srgbClr>
                  </a:solidFill>
                  <a:effectLst/>
                  <a:uLnTx/>
                  <a:uFillTx/>
                  <a:latin typeface="Cambria Math" panose="02040503050406030204" pitchFamily="18" charset="0"/>
                  <a:ea typeface="Cambria Math" panose="02040503050406030204" pitchFamily="18" charset="0"/>
                  <a:cs typeface="+mn-cs"/>
                </a:endParaRPr>
              </a:p>
            </p:txBody>
          </p:sp>
        </p:grpSp>
      </p:grpSp>
      <p:grpSp>
        <p:nvGrpSpPr>
          <p:cNvPr id="25" name="Group 24"/>
          <p:cNvGrpSpPr/>
          <p:nvPr/>
        </p:nvGrpSpPr>
        <p:grpSpPr>
          <a:xfrm>
            <a:off x="3619126" y="1658753"/>
            <a:ext cx="2202334" cy="2321799"/>
            <a:chOff x="3619126" y="1658753"/>
            <a:chExt cx="2202334" cy="2321799"/>
          </a:xfrm>
        </p:grpSpPr>
        <p:sp>
          <p:nvSpPr>
            <p:cNvPr id="84" name="TextBox 83"/>
            <p:cNvSpPr txBox="1"/>
            <p:nvPr/>
          </p:nvSpPr>
          <p:spPr>
            <a:xfrm>
              <a:off x="3619126" y="3272666"/>
              <a:ext cx="220233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Segoe UI"/>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Segoe UI"/>
                  <a:ea typeface="+mn-ea"/>
                  <a:cs typeface="+mn-cs"/>
                </a:rPr>
                <a:t>Machine Learning</a:t>
              </a:r>
            </a:p>
          </p:txBody>
        </p:sp>
        <p:grpSp>
          <p:nvGrpSpPr>
            <p:cNvPr id="2" name="Group 1"/>
            <p:cNvGrpSpPr/>
            <p:nvPr/>
          </p:nvGrpSpPr>
          <p:grpSpPr>
            <a:xfrm>
              <a:off x="3962574" y="1658753"/>
              <a:ext cx="1305932" cy="1471819"/>
              <a:chOff x="5057464" y="2363200"/>
              <a:chExt cx="734918" cy="933946"/>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464" y="2562228"/>
                <a:ext cx="734918" cy="734918"/>
              </a:xfrm>
              <a:prstGeom prst="rect">
                <a:avLst/>
              </a:prstGeom>
              <a:scene3d>
                <a:camera prst="orthographicFront"/>
                <a:lightRig rig="threePt" dir="t"/>
              </a:scene3d>
              <a:sp3d>
                <a:bevelT prst="angle"/>
              </a:sp3d>
            </p:spPr>
          </p:pic>
          <p:sp>
            <p:nvSpPr>
              <p:cNvPr id="199" name="Oval 198"/>
              <p:cNvSpPr/>
              <p:nvPr/>
            </p:nvSpPr>
            <p:spPr>
              <a:xfrm>
                <a:off x="5424923" y="2930294"/>
                <a:ext cx="52836" cy="54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Oval 199"/>
              <p:cNvSpPr/>
              <p:nvPr/>
            </p:nvSpPr>
            <p:spPr>
              <a:xfrm>
                <a:off x="5437292" y="3008335"/>
                <a:ext cx="71769" cy="802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01" name="Oval 200"/>
              <p:cNvSpPr/>
              <p:nvPr/>
            </p:nvSpPr>
            <p:spPr>
              <a:xfrm>
                <a:off x="5515080" y="2962534"/>
                <a:ext cx="62390" cy="731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Oval 201"/>
              <p:cNvSpPr/>
              <p:nvPr/>
            </p:nvSpPr>
            <p:spPr>
              <a:xfrm>
                <a:off x="5401699" y="3101171"/>
                <a:ext cx="49770" cy="583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4" name="Oval 203"/>
              <p:cNvSpPr/>
              <p:nvPr/>
            </p:nvSpPr>
            <p:spPr>
              <a:xfrm>
                <a:off x="5544093" y="3071174"/>
                <a:ext cx="78230" cy="91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6" name="Oval 205"/>
              <p:cNvSpPr/>
              <p:nvPr/>
            </p:nvSpPr>
            <p:spPr>
              <a:xfrm>
                <a:off x="5441034" y="2466754"/>
                <a:ext cx="55498" cy="65066"/>
              </a:xfrm>
              <a:prstGeom prst="ellipse">
                <a:avLst/>
              </a:prstGeom>
              <a:solidFill>
                <a:srgbClr val="008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7" name="Oval 206"/>
              <p:cNvSpPr/>
              <p:nvPr/>
            </p:nvSpPr>
            <p:spPr>
              <a:xfrm>
                <a:off x="5362533" y="2450256"/>
                <a:ext cx="62390" cy="73146"/>
              </a:xfrm>
              <a:prstGeom prst="ellipse">
                <a:avLst/>
              </a:prstGeom>
              <a:solidFill>
                <a:srgbClr val="008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Oval 207"/>
              <p:cNvSpPr/>
              <p:nvPr/>
            </p:nvSpPr>
            <p:spPr>
              <a:xfrm>
                <a:off x="5430401" y="2363200"/>
                <a:ext cx="62390" cy="73146"/>
              </a:xfrm>
              <a:prstGeom prst="ellipse">
                <a:avLst/>
              </a:prstGeom>
              <a:solidFill>
                <a:srgbClr val="008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3" name="Group 22"/>
          <p:cNvGrpSpPr/>
          <p:nvPr/>
        </p:nvGrpSpPr>
        <p:grpSpPr>
          <a:xfrm>
            <a:off x="0" y="4031398"/>
            <a:ext cx="12192000" cy="2826602"/>
            <a:chOff x="0" y="4031398"/>
            <a:chExt cx="12192000" cy="2826602"/>
          </a:xfrm>
          <a:solidFill>
            <a:srgbClr val="5C2D91"/>
          </a:solidFill>
        </p:grpSpPr>
        <p:sp>
          <p:nvSpPr>
            <p:cNvPr id="7" name="Rectangle 6"/>
            <p:cNvSpPr/>
            <p:nvPr/>
          </p:nvSpPr>
          <p:spPr>
            <a:xfrm>
              <a:off x="0" y="4031398"/>
              <a:ext cx="12192000" cy="2826602"/>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Down Arrow 125"/>
            <p:cNvSpPr/>
            <p:nvPr/>
          </p:nvSpPr>
          <p:spPr>
            <a:xfrm rot="16200000">
              <a:off x="5713832" y="-797456"/>
              <a:ext cx="676656" cy="11168435"/>
            </a:xfrm>
            <a:prstGeom prst="downArrow">
              <a:avLst>
                <a:gd name="adj1" fmla="val 50000"/>
                <a:gd name="adj2" fmla="val 113514"/>
              </a:avLst>
            </a:prstGeom>
            <a:solidFill>
              <a:schemeClr val="bg1"/>
            </a:solidFill>
            <a:ln>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29" name="TextBox 128"/>
            <p:cNvSpPr txBox="1"/>
            <p:nvPr/>
          </p:nvSpPr>
          <p:spPr>
            <a:xfrm>
              <a:off x="421492" y="5299047"/>
              <a:ext cx="1776448" cy="461665"/>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lumMod val="95000"/>
                    </a:prstClr>
                  </a:solidFill>
                  <a:effectLst/>
                  <a:uLnTx/>
                  <a:uFillTx/>
                  <a:latin typeface="Segoe UI"/>
                  <a:ea typeface="+mn-ea"/>
                  <a:cs typeface="+mn-cs"/>
                </a:rPr>
                <a:t>Commodity</a:t>
              </a:r>
            </a:p>
          </p:txBody>
        </p:sp>
        <p:sp>
          <p:nvSpPr>
            <p:cNvPr id="130" name="TextBox 129"/>
            <p:cNvSpPr txBox="1"/>
            <p:nvPr/>
          </p:nvSpPr>
          <p:spPr>
            <a:xfrm>
              <a:off x="3792284" y="5299047"/>
              <a:ext cx="1945533" cy="461665"/>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lumMod val="95000"/>
                    </a:prstClr>
                  </a:solidFill>
                  <a:effectLst/>
                  <a:uLnTx/>
                  <a:uFillTx/>
                  <a:latin typeface="Segoe UI"/>
                  <a:ea typeface="+mn-ea"/>
                  <a:cs typeface="+mn-cs"/>
                </a:rPr>
                <a:t>Drag &amp; Drop</a:t>
              </a:r>
            </a:p>
          </p:txBody>
        </p:sp>
        <p:sp>
          <p:nvSpPr>
            <p:cNvPr id="131" name="TextBox 130"/>
            <p:cNvSpPr txBox="1"/>
            <p:nvPr/>
          </p:nvSpPr>
          <p:spPr>
            <a:xfrm>
              <a:off x="8515907" y="5299047"/>
              <a:ext cx="898003" cy="461665"/>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lumMod val="95000"/>
                    </a:prstClr>
                  </a:solidFill>
                  <a:effectLst/>
                  <a:uLnTx/>
                  <a:uFillTx/>
                  <a:latin typeface="Segoe UI"/>
                  <a:ea typeface="+mn-ea"/>
                  <a:cs typeface="+mn-cs"/>
                </a:rPr>
                <a:t>Code</a:t>
              </a:r>
            </a:p>
          </p:txBody>
        </p:sp>
      </p:grpSp>
      <p:grpSp>
        <p:nvGrpSpPr>
          <p:cNvPr id="29" name="Group 28"/>
          <p:cNvGrpSpPr/>
          <p:nvPr/>
        </p:nvGrpSpPr>
        <p:grpSpPr>
          <a:xfrm>
            <a:off x="6526557" y="1600248"/>
            <a:ext cx="2077072" cy="2352025"/>
            <a:chOff x="6526557" y="1600248"/>
            <a:chExt cx="2077072" cy="2352025"/>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680" y="1600248"/>
              <a:ext cx="1045935" cy="8106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26557" y="2578312"/>
              <a:ext cx="2077072" cy="615229"/>
            </a:xfrm>
            <a:prstGeom prst="rect">
              <a:avLst/>
            </a:prstGeom>
          </p:spPr>
        </p:pic>
        <p:sp>
          <p:nvSpPr>
            <p:cNvPr id="134" name="TextBox 133"/>
            <p:cNvSpPr txBox="1"/>
            <p:nvPr/>
          </p:nvSpPr>
          <p:spPr>
            <a:xfrm>
              <a:off x="6735185" y="3244387"/>
              <a:ext cx="163217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Segoe UI"/>
                  <a:ea typeface="+mn-ea"/>
                  <a:cs typeface="+mn-cs"/>
                </a:rPr>
                <a:t>Data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Segoe UI"/>
                  <a:ea typeface="+mn-ea"/>
                  <a:cs typeface="+mn-cs"/>
                </a:rPr>
                <a:t>Languages</a:t>
              </a:r>
            </a:p>
          </p:txBody>
        </p:sp>
      </p:grpSp>
    </p:spTree>
    <p:extLst>
      <p:ext uri="{BB962C8B-B14F-4D97-AF65-F5344CB8AC3E}">
        <p14:creationId xmlns:p14="http://schemas.microsoft.com/office/powerpoint/2010/main" val="6124869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1785257"/>
            <a:ext cx="11935041" cy="4905829"/>
          </a:xfrm>
          <a:prstGeom prst="roundRect">
            <a:avLst/>
          </a:prstGeom>
          <a:solidFill>
            <a:srgbClr val="5C2D91"/>
          </a:solidFill>
          <a:ln>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0" y="0"/>
            <a:ext cx="12192000" cy="1535069"/>
          </a:xfrm>
          <a:prstGeom prst="rect">
            <a:avLst/>
          </a:prstGeom>
          <a:solidFill>
            <a:srgbClr val="5C2D91"/>
          </a:solidFill>
          <a:ln>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Azure Machine Learning</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Blobs and Tables</a:t>
            </a:r>
          </a:p>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Hadoop (HDInsight)</a:t>
            </a:r>
          </a:p>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Relational DB (Azure SQL DB)</a:t>
            </a: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Light"/>
                <a:ea typeface="Calibri" panose="020F0502020204030204" pitchFamily="34" charset="0"/>
                <a:cs typeface="+mn-cs"/>
              </a:rPr>
              <a:t>Data</a:t>
            </a:r>
          </a:p>
        </p:txBody>
      </p:sp>
      <p:grpSp>
        <p:nvGrpSpPr>
          <p:cNvPr id="109" name="Group 108"/>
          <p:cNvGrpSpPr/>
          <p:nvPr/>
        </p:nvGrpSpPr>
        <p:grpSpPr>
          <a:xfrm>
            <a:off x="10568293" y="2991361"/>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23" name="Group 122"/>
          <p:cNvGrpSpPr/>
          <p:nvPr/>
        </p:nvGrpSpPr>
        <p:grpSpPr>
          <a:xfrm>
            <a:off x="9961735" y="4089935"/>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grpSp>
        <p:nvGrpSpPr>
          <p:cNvPr id="140" name="Group 139"/>
          <p:cNvGrpSpPr/>
          <p:nvPr/>
        </p:nvGrpSpPr>
        <p:grpSpPr>
          <a:xfrm>
            <a:off x="10285020" y="5277884"/>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Light"/>
                <a:ea typeface="Calibri" panose="020F0502020204030204" pitchFamily="34" charset="0"/>
                <a:cs typeface="+mn-cs"/>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94394" y="5418826"/>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197"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Monetize the API through our marketplace</a:t>
              </a:r>
            </a:p>
          </p:txBody>
        </p:sp>
        <p:pic>
          <p:nvPicPr>
            <p:cNvPr id="164" name="Picture 163"/>
            <p:cNvPicPr>
              <a:picLocks noChangeAspect="1"/>
            </p:cNvPicPr>
            <p:nvPr/>
          </p:nvPicPr>
          <p:blipFill>
            <a:blip r:embed="rId5"/>
            <a:stretch>
              <a:fillRect/>
            </a:stretch>
          </p:blipFill>
          <p:spPr>
            <a:xfrm>
              <a:off x="6922450" y="5380459"/>
              <a:ext cx="1210733" cy="722475"/>
            </a:xfrm>
            <a:prstGeom prst="rect">
              <a:avLst/>
            </a:prstGeom>
          </p:spPr>
        </p:pic>
      </p:grpSp>
      <p:grpSp>
        <p:nvGrpSpPr>
          <p:cNvPr id="166" name="Group 165"/>
          <p:cNvGrpSpPr/>
          <p:nvPr/>
        </p:nvGrpSpPr>
        <p:grpSpPr>
          <a:xfrm>
            <a:off x="7477870" y="2439109"/>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6"/>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70C0"/>
                    </a:solidFill>
                    <a:effectLst/>
                    <a:uLnTx/>
                    <a:uFillTx/>
                    <a:latin typeface="Segoe UI Light"/>
                    <a:ea typeface="Calibri" panose="020F0502020204030204" pitchFamily="34" charset="0"/>
                    <a:cs typeface="+mn-cs"/>
                  </a:rPr>
                  <a:t>API</a:t>
                </a:r>
              </a:p>
            </p:txBody>
          </p:sp>
        </p:grpSp>
      </p:grpSp>
      <p:grpSp>
        <p:nvGrpSpPr>
          <p:cNvPr id="175" name="Group 4"/>
          <p:cNvGrpSpPr>
            <a:grpSpLocks noChangeAspect="1"/>
          </p:cNvGrpSpPr>
          <p:nvPr/>
        </p:nvGrpSpPr>
        <p:grpSpPr bwMode="auto">
          <a:xfrm>
            <a:off x="4129120" y="2688589"/>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020" b="0" i="0" u="none" strike="noStrike" kern="1200" cap="none" spc="0" normalizeH="0" baseline="0" noProof="0" dirty="0">
                <a:ln>
                  <a:noFill/>
                </a:ln>
                <a:solidFill>
                  <a:srgbClr val="FFFFFF"/>
                </a:solidFill>
                <a:effectLst/>
                <a:uLnTx/>
                <a:uFillTx/>
                <a:latin typeface="Calibri" panose="020F0502020204030204"/>
                <a:ea typeface="+mn-ea"/>
                <a:cs typeface="+mn-cs"/>
              </a:rPr>
              <a:t>ML STUDIO</a:t>
            </a:r>
          </a:p>
        </p:txBody>
      </p: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0640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0307" y="0"/>
            <a:ext cx="7441693" cy="6858000"/>
          </a:xfrm>
          <a:prstGeom prst="rect">
            <a:avLst/>
          </a:prstGeom>
        </p:spPr>
      </p:pic>
      <p:sp>
        <p:nvSpPr>
          <p:cNvPr id="3" name="Rectangle 2"/>
          <p:cNvSpPr/>
          <p:nvPr/>
        </p:nvSpPr>
        <p:spPr>
          <a:xfrm>
            <a:off x="5853486" y="0"/>
            <a:ext cx="7666820" cy="6858000"/>
          </a:xfrm>
          <a:prstGeom prst="rect">
            <a:avLst/>
          </a:prstGeom>
          <a:solidFill>
            <a:srgbClr val="5C2D91">
              <a:alpha val="46000"/>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733" b="0" i="0" u="none" strike="noStrike" kern="0" cap="none" spc="0" normalizeH="0" baseline="0" noProof="0" dirty="0">
              <a:ln>
                <a:noFill/>
              </a:ln>
              <a:solidFill>
                <a:srgbClr val="5C2D91"/>
              </a:solidFill>
              <a:effectLst/>
              <a:uLnTx/>
              <a:uFillTx/>
              <a:latin typeface="Roboto"/>
              <a:ea typeface="+mn-ea"/>
              <a:cs typeface="+mn-cs"/>
            </a:endParaRPr>
          </a:p>
        </p:txBody>
      </p:sp>
      <p:sp>
        <p:nvSpPr>
          <p:cNvPr id="8" name="Rectangle 7"/>
          <p:cNvSpPr/>
          <p:nvPr/>
        </p:nvSpPr>
        <p:spPr>
          <a:xfrm>
            <a:off x="-126670" y="-142504"/>
            <a:ext cx="5985164" cy="7000504"/>
          </a:xfrm>
          <a:prstGeom prst="rect">
            <a:avLst/>
          </a:prstGeom>
          <a:solidFill>
            <a:srgbClr val="5C2D9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733" b="0" i="0" u="none" strike="noStrike" kern="0" cap="none" spc="0" normalizeH="0" baseline="0" noProof="0">
              <a:ln>
                <a:noFill/>
              </a:ln>
              <a:solidFill>
                <a:srgbClr val="0A091B"/>
              </a:solidFill>
              <a:effectLst/>
              <a:uLnTx/>
              <a:uFillTx/>
              <a:latin typeface="Roboto"/>
              <a:ea typeface="+mn-ea"/>
              <a:cs typeface="+mn-cs"/>
            </a:endParaRPr>
          </a:p>
        </p:txBody>
      </p:sp>
      <p:sp>
        <p:nvSpPr>
          <p:cNvPr id="9" name="Title 12"/>
          <p:cNvSpPr txBox="1">
            <a:spLocks/>
          </p:cNvSpPr>
          <p:nvPr/>
        </p:nvSpPr>
        <p:spPr>
          <a:xfrm>
            <a:off x="690950" y="2172351"/>
            <a:ext cx="9134481" cy="1024925"/>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marL="0" marR="0" lvl="0" indent="0" algn="l" defTabSz="1218940" rtl="0" eaLnBrk="1" fontAlgn="auto" latinLnBrk="0" hangingPunct="1">
              <a:lnSpc>
                <a:spcPct val="100000"/>
              </a:lnSpc>
              <a:spcBef>
                <a:spcPct val="0"/>
              </a:spcBef>
              <a:spcAft>
                <a:spcPts val="0"/>
              </a:spcAft>
              <a:buClrTx/>
              <a:buSzTx/>
              <a:buFontTx/>
              <a:buNone/>
              <a:tabLst/>
              <a:defRPr/>
            </a:pPr>
            <a:r>
              <a:rPr kumimoji="0" lang="en-US" sz="5867" b="0" i="0" u="none" strike="noStrike" kern="1200" cap="none" spc="0" normalizeH="0" baseline="0" noProof="0" dirty="0">
                <a:ln>
                  <a:noFill/>
                </a:ln>
                <a:solidFill>
                  <a:srgbClr val="FFFFFF"/>
                </a:solidFill>
                <a:effectLst/>
                <a:uLnTx/>
                <a:uFillTx/>
                <a:latin typeface="Segoe UI Light"/>
                <a:ea typeface="+mj-ea"/>
                <a:cs typeface="Segoe UI Semibold" panose="020B0702040204020203" pitchFamily="34" charset="0"/>
              </a:rPr>
              <a:t>COGNITIVE </a:t>
            </a:r>
          </a:p>
          <a:p>
            <a:pPr marL="0" marR="0" lvl="0" indent="0" algn="l" defTabSz="1218940" rtl="0" eaLnBrk="1" fontAlgn="auto" latinLnBrk="0" hangingPunct="1">
              <a:lnSpc>
                <a:spcPct val="100000"/>
              </a:lnSpc>
              <a:spcBef>
                <a:spcPct val="0"/>
              </a:spcBef>
              <a:spcAft>
                <a:spcPts val="0"/>
              </a:spcAft>
              <a:buClrTx/>
              <a:buSzTx/>
              <a:buFontTx/>
              <a:buNone/>
              <a:tabLst/>
              <a:defRPr/>
            </a:pPr>
            <a:r>
              <a:rPr kumimoji="0" lang="en-US" sz="5867" b="0" i="0" u="none" strike="noStrike" kern="1200" cap="none" spc="0" normalizeH="0" baseline="0" noProof="0" dirty="0">
                <a:ln>
                  <a:noFill/>
                </a:ln>
                <a:solidFill>
                  <a:srgbClr val="FFFFFF"/>
                </a:solidFill>
                <a:effectLst/>
                <a:uLnTx/>
                <a:uFillTx/>
                <a:latin typeface="Segoe UI Light"/>
                <a:ea typeface="+mj-ea"/>
                <a:cs typeface="Segoe UI Semibold" panose="020B0702040204020203" pitchFamily="34" charset="0"/>
              </a:rPr>
              <a:t>SERVICES</a:t>
            </a:r>
          </a:p>
        </p:txBody>
      </p:sp>
      <p:sp>
        <p:nvSpPr>
          <p:cNvPr id="10" name="TextBox 9"/>
          <p:cNvSpPr txBox="1"/>
          <p:nvPr/>
        </p:nvSpPr>
        <p:spPr>
          <a:xfrm>
            <a:off x="792173" y="3170298"/>
            <a:ext cx="4718450" cy="3333733"/>
          </a:xfrm>
          <a:prstGeom prst="rect">
            <a:avLst/>
          </a:prstGeom>
          <a:noFill/>
        </p:spPr>
        <p:txBody>
          <a:bodyPr wrap="square" rtlCol="0">
            <a:spAutoFit/>
          </a:bodyPr>
          <a:lstStyle/>
          <a:p>
            <a:pPr marL="0" marR="0" lvl="0" indent="0" algn="l" defTabSz="609501" rtl="0" eaLnBrk="1" fontAlgn="auto" latinLnBrk="0" hangingPunct="1">
              <a:lnSpc>
                <a:spcPct val="100000"/>
              </a:lnSpc>
              <a:spcBef>
                <a:spcPts val="0"/>
              </a:spcBef>
              <a:spcAft>
                <a:spcPts val="0"/>
              </a:spcAft>
              <a:buClrTx/>
              <a:buSzTx/>
              <a:buFontTx/>
              <a:buNone/>
              <a:tabLst/>
              <a:defRPr/>
            </a:pPr>
            <a:endParaRPr kumimoji="0" lang="en-US" sz="1867" b="1" i="0" u="none" strike="noStrike" kern="0" cap="none" spc="0" normalizeH="0" baseline="0" noProof="0" dirty="0">
              <a:ln>
                <a:noFill/>
              </a:ln>
              <a:solidFill>
                <a:srgbClr val="F2F2F5"/>
              </a:solidFill>
              <a:effectLst/>
              <a:uLnTx/>
              <a:uFillTx/>
              <a:latin typeface="Roboto"/>
              <a:ea typeface="+mn-ea"/>
              <a:cs typeface="+mn-cs"/>
            </a:endParaRPr>
          </a:p>
          <a:p>
            <a:pPr marL="0" marR="0" lvl="0" indent="0" algn="l" defTabSz="609501" rtl="0" eaLnBrk="1" fontAlgn="auto" latinLnBrk="0" hangingPunct="1">
              <a:lnSpc>
                <a:spcPct val="100000"/>
              </a:lnSpc>
              <a:spcBef>
                <a:spcPts val="0"/>
              </a:spcBef>
              <a:spcAft>
                <a:spcPts val="0"/>
              </a:spcAft>
              <a:buClrTx/>
              <a:buSzTx/>
              <a:buFontTx/>
              <a:buNone/>
              <a:tabLst/>
              <a:defRPr/>
            </a:pPr>
            <a:endParaRPr kumimoji="0" lang="en-US" sz="2133" b="1" i="0" u="none" strike="noStrike" kern="0" cap="none" spc="0" normalizeH="0" baseline="0" noProof="0" dirty="0">
              <a:ln>
                <a:noFill/>
              </a:ln>
              <a:solidFill>
                <a:srgbClr val="F2F2F5"/>
              </a:solidFill>
              <a:effectLst/>
              <a:uLnTx/>
              <a:uFillTx/>
              <a:latin typeface="Roboto"/>
              <a:ea typeface="+mn-ea"/>
              <a:cs typeface="+mn-cs"/>
            </a:endParaRPr>
          </a:p>
          <a:p>
            <a:pPr lvl="0" defTabSz="609501">
              <a:defRPr/>
            </a:pPr>
            <a:r>
              <a:rPr lang="en-US" sz="2133" b="1" kern="0" dirty="0">
                <a:solidFill>
                  <a:srgbClr val="FFFFFF"/>
                </a:solidFill>
                <a:hlinkClick r:id="rId4"/>
              </a:rPr>
              <a:t>https://www.microsoft.com/cognitive-services/</a:t>
            </a:r>
            <a:r>
              <a:rPr lang="en-US" sz="2133" b="1" kern="0" dirty="0">
                <a:solidFill>
                  <a:srgbClr val="FFFFFF"/>
                </a:solidFill>
              </a:rPr>
              <a:t> </a:t>
            </a:r>
          </a:p>
          <a:p>
            <a:pPr lvl="0" defTabSz="609501">
              <a:defRPr/>
            </a:pPr>
            <a:endParaRPr kumimoji="0" lang="en-US" sz="2133" b="1" i="0" u="none" strike="noStrike" kern="0" cap="none" spc="0" normalizeH="0" baseline="0" noProof="0" dirty="0">
              <a:ln>
                <a:noFill/>
              </a:ln>
              <a:solidFill>
                <a:srgbClr val="FFFFFF"/>
              </a:solidFill>
              <a:effectLst/>
              <a:uLnTx/>
              <a:uFillTx/>
              <a:latin typeface="Roboto"/>
              <a:ea typeface="+mn-ea"/>
              <a:cs typeface="+mn-cs"/>
            </a:endParaRPr>
          </a:p>
          <a:p>
            <a:pPr marL="0" marR="0" lvl="0" indent="0" algn="l" defTabSz="609501" rtl="0" eaLnBrk="1" fontAlgn="auto" latinLnBrk="0" hangingPunct="1">
              <a:lnSpc>
                <a:spcPct val="100000"/>
              </a:lnSpc>
              <a:spcBef>
                <a:spcPts val="0"/>
              </a:spcBef>
              <a:spcAft>
                <a:spcPts val="0"/>
              </a:spcAft>
              <a:buClrTx/>
              <a:buSzTx/>
              <a:buFontTx/>
              <a:buNone/>
              <a:tabLst/>
              <a:defRPr/>
            </a:pPr>
            <a:endParaRPr kumimoji="0" lang="en-US" sz="2133" b="1" i="0" u="none" strike="noStrike" kern="0" cap="none" spc="0" normalizeH="0" baseline="0" noProof="0" dirty="0">
              <a:ln>
                <a:noFill/>
              </a:ln>
              <a:solidFill>
                <a:srgbClr val="FFFFFF"/>
              </a:solidFill>
              <a:effectLst/>
              <a:uLnTx/>
              <a:uFillTx/>
              <a:latin typeface="Roboto"/>
              <a:ea typeface="+mn-ea"/>
              <a:cs typeface="+mn-cs"/>
            </a:endParaRPr>
          </a:p>
          <a:p>
            <a:pPr marL="0" marR="0" lvl="0" indent="0" algn="l" defTabSz="609501" rtl="0"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dirty="0">
                <a:ln>
                  <a:noFill/>
                </a:ln>
                <a:solidFill>
                  <a:srgbClr val="FFFFFF"/>
                </a:solidFill>
                <a:effectLst/>
                <a:uLnTx/>
                <a:uFillTx/>
                <a:latin typeface="Roboto"/>
                <a:ea typeface="+mn-ea"/>
                <a:cs typeface="+mn-cs"/>
              </a:rPr>
              <a:t>Amy Nicholson,</a:t>
            </a:r>
            <a:r>
              <a:rPr kumimoji="0" lang="en-US" sz="2133" b="1" i="0" u="none" strike="noStrike" kern="0" cap="none" spc="0" normalizeH="0" noProof="0" dirty="0">
                <a:ln>
                  <a:noFill/>
                </a:ln>
                <a:solidFill>
                  <a:srgbClr val="FFFFFF"/>
                </a:solidFill>
                <a:effectLst/>
                <a:uLnTx/>
                <a:uFillTx/>
                <a:latin typeface="Roboto"/>
                <a:ea typeface="+mn-ea"/>
                <a:cs typeface="+mn-cs"/>
              </a:rPr>
              <a:t> </a:t>
            </a:r>
            <a:r>
              <a:rPr kumimoji="0" lang="en-US" sz="2133" b="1" i="0" u="none" strike="noStrike" kern="0" cap="none" spc="0" normalizeH="0" baseline="0" noProof="0" dirty="0">
                <a:ln>
                  <a:noFill/>
                </a:ln>
                <a:solidFill>
                  <a:srgbClr val="FFFFFF"/>
                </a:solidFill>
                <a:effectLst/>
                <a:uLnTx/>
                <a:uFillTx/>
                <a:latin typeface="Roboto"/>
                <a:ea typeface="+mn-ea"/>
                <a:cs typeface="+mn-cs"/>
              </a:rPr>
              <a:t>Technical Evangelist</a:t>
            </a:r>
          </a:p>
          <a:p>
            <a:pPr marL="0" marR="0" lvl="0" indent="0" algn="l" defTabSz="609501" rtl="0" eaLnBrk="1" fontAlgn="auto" latinLnBrk="0" hangingPunct="1">
              <a:lnSpc>
                <a:spcPct val="100000"/>
              </a:lnSpc>
              <a:spcBef>
                <a:spcPts val="0"/>
              </a:spcBef>
              <a:spcAft>
                <a:spcPts val="0"/>
              </a:spcAft>
              <a:buClrTx/>
              <a:buSzTx/>
              <a:buFontTx/>
              <a:buNone/>
              <a:tabLst/>
              <a:defRPr/>
            </a:pPr>
            <a:r>
              <a:rPr lang="en-US" sz="2133" kern="0" dirty="0">
                <a:solidFill>
                  <a:srgbClr val="FFFFFF"/>
                </a:solidFill>
                <a:latin typeface="Roboto"/>
              </a:rPr>
              <a:t>@</a:t>
            </a:r>
            <a:r>
              <a:rPr lang="en-US" sz="2133" kern="0" dirty="0" err="1">
                <a:solidFill>
                  <a:srgbClr val="FFFFFF"/>
                </a:solidFill>
                <a:latin typeface="Roboto"/>
              </a:rPr>
              <a:t>amykatenicho</a:t>
            </a:r>
            <a:r>
              <a:rPr lang="en-US" sz="2133" kern="0" dirty="0">
                <a:solidFill>
                  <a:srgbClr val="FFFFFF"/>
                </a:solidFill>
                <a:latin typeface="Roboto"/>
              </a:rPr>
              <a:t> amynic@microsoft.com</a:t>
            </a:r>
            <a:endParaRPr kumimoji="0" lang="en-US" sz="2133" b="0" i="0" u="none" strike="noStrike" kern="0" cap="none" spc="0" normalizeH="0" baseline="0" noProof="0" dirty="0">
              <a:ln>
                <a:noFill/>
              </a:ln>
              <a:solidFill>
                <a:srgbClr val="FFFFFF"/>
              </a:solidFill>
              <a:effectLst/>
              <a:uLnTx/>
              <a:uFillTx/>
              <a:latin typeface="Roboto"/>
              <a:ea typeface="+mn-ea"/>
              <a:cs typeface="+mn-cs"/>
            </a:endParaRPr>
          </a:p>
        </p:txBody>
      </p:sp>
      <p:pic>
        <p:nvPicPr>
          <p:cNvPr id="2" name="Picture 1"/>
          <p:cNvPicPr>
            <a:picLocks noChangeAspect="1"/>
          </p:cNvPicPr>
          <p:nvPr/>
        </p:nvPicPr>
        <p:blipFill>
          <a:blip r:embed="rId5"/>
          <a:stretch>
            <a:fillRect/>
          </a:stretch>
        </p:blipFill>
        <p:spPr>
          <a:xfrm>
            <a:off x="9054169" y="6322451"/>
            <a:ext cx="2885691" cy="398307"/>
          </a:xfrm>
          <a:prstGeom prst="rect">
            <a:avLst/>
          </a:prstGeom>
        </p:spPr>
      </p:pic>
    </p:spTree>
    <p:extLst>
      <p:ext uri="{BB962C8B-B14F-4D97-AF65-F5344CB8AC3E}">
        <p14:creationId xmlns:p14="http://schemas.microsoft.com/office/powerpoint/2010/main" val="910288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4" name="TextBox 3"/>
          <p:cNvSpPr txBox="1"/>
          <p:nvPr/>
        </p:nvSpPr>
        <p:spPr>
          <a:xfrm>
            <a:off x="5191125" y="2171700"/>
            <a:ext cx="1723549" cy="240065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0" b="0" i="0" u="none" strike="noStrike" kern="1200" cap="none" spc="0" normalizeH="0" baseline="0" noProof="0" dirty="0">
                <a:ln>
                  <a:noFill/>
                </a:ln>
                <a:solidFill>
                  <a:prstClr val="white"/>
                </a:solidFill>
                <a:effectLst/>
                <a:uLnTx/>
                <a:uFillTx/>
                <a:latin typeface="Segoe UI"/>
                <a:ea typeface="+mn-ea"/>
                <a:cs typeface="+mn-cs"/>
              </a:rPr>
              <a:t>&amp;</a:t>
            </a:r>
          </a:p>
        </p:txBody>
      </p:sp>
      <p:pic>
        <p:nvPicPr>
          <p:cNvPr id="3" name="Picture 2"/>
          <p:cNvPicPr>
            <a:picLocks noChangeAspect="1"/>
          </p:cNvPicPr>
          <p:nvPr/>
        </p:nvPicPr>
        <p:blipFill>
          <a:blip r:embed="rId2"/>
          <a:stretch>
            <a:fillRect/>
          </a:stretch>
        </p:blipFill>
        <p:spPr>
          <a:xfrm>
            <a:off x="7691468" y="2171700"/>
            <a:ext cx="1423957" cy="2058547"/>
          </a:xfrm>
          <a:prstGeom prst="rect">
            <a:avLst/>
          </a:prstGeom>
        </p:spPr>
      </p:pic>
      <p:pic>
        <p:nvPicPr>
          <p:cNvPr id="5" name="Picture 4"/>
          <p:cNvPicPr>
            <a:picLocks noChangeAspect="1"/>
          </p:cNvPicPr>
          <p:nvPr/>
        </p:nvPicPr>
        <p:blipFill>
          <a:blip r:embed="rId3"/>
          <a:stretch>
            <a:fillRect/>
          </a:stretch>
        </p:blipFill>
        <p:spPr>
          <a:xfrm>
            <a:off x="3484464" y="2171700"/>
            <a:ext cx="794699" cy="2163346"/>
          </a:xfrm>
          <a:prstGeom prst="rect">
            <a:avLst/>
          </a:prstGeom>
        </p:spPr>
      </p:pic>
    </p:spTree>
    <p:extLst>
      <p:ext uri="{BB962C8B-B14F-4D97-AF65-F5344CB8AC3E}">
        <p14:creationId xmlns:p14="http://schemas.microsoft.com/office/powerpoint/2010/main" val="944424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8524875" y="0"/>
            <a:ext cx="3667125"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9" name="Group 28"/>
          <p:cNvGrpSpPr/>
          <p:nvPr/>
        </p:nvGrpSpPr>
        <p:grpSpPr>
          <a:xfrm>
            <a:off x="4985226" y="4753526"/>
            <a:ext cx="1541868" cy="1792668"/>
            <a:chOff x="4985226" y="4753526"/>
            <a:chExt cx="1541868" cy="1792668"/>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colorTemperature colorTemp="2693"/>
                      </a14:imgEffect>
                      <a14:imgEffect>
                        <a14:saturation sat="225000"/>
                      </a14:imgEffect>
                      <a14:imgEffect>
                        <a14:brightnessContrast bright="-14000"/>
                      </a14:imgEffect>
                    </a14:imgLayer>
                  </a14:imgProps>
                </a:ext>
                <a:ext uri="{28A0092B-C50C-407E-A947-70E740481C1C}">
                  <a14:useLocalDpi xmlns:a14="http://schemas.microsoft.com/office/drawing/2010/main" val="0"/>
                </a:ext>
              </a:extLst>
            </a:blip>
            <a:stretch>
              <a:fillRect/>
            </a:stretch>
          </p:blipFill>
          <p:spPr>
            <a:xfrm>
              <a:off x="4985226" y="4753526"/>
              <a:ext cx="1541868" cy="1541868"/>
            </a:xfrm>
            <a:prstGeom prst="rect">
              <a:avLst/>
            </a:prstGeom>
          </p:spPr>
        </p:pic>
        <p:sp>
          <p:nvSpPr>
            <p:cNvPr id="96" name="TextBox 95"/>
            <p:cNvSpPr txBox="1"/>
            <p:nvPr/>
          </p:nvSpPr>
          <p:spPr>
            <a:xfrm>
              <a:off x="5326322" y="6084529"/>
              <a:ext cx="11414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Segoe UI"/>
                  <a:ea typeface="+mn-ea"/>
                  <a:cs typeface="+mn-cs"/>
                </a:rPr>
                <a:t>Cloud</a:t>
              </a:r>
            </a:p>
          </p:txBody>
        </p:sp>
      </p:grpSp>
      <p:grpSp>
        <p:nvGrpSpPr>
          <p:cNvPr id="23" name="Group 22"/>
          <p:cNvGrpSpPr/>
          <p:nvPr/>
        </p:nvGrpSpPr>
        <p:grpSpPr>
          <a:xfrm>
            <a:off x="4907461" y="1229629"/>
            <a:ext cx="2144638" cy="1579713"/>
            <a:chOff x="4907461" y="1229629"/>
            <a:chExt cx="2144638" cy="1579713"/>
          </a:xfrm>
        </p:grpSpPr>
        <p:grpSp>
          <p:nvGrpSpPr>
            <p:cNvPr id="32" name="Group 31"/>
            <p:cNvGrpSpPr/>
            <p:nvPr/>
          </p:nvGrpSpPr>
          <p:grpSpPr>
            <a:xfrm>
              <a:off x="4907461" y="1229629"/>
              <a:ext cx="1944211" cy="1303327"/>
              <a:chOff x="2702809" y="1524659"/>
              <a:chExt cx="4303460" cy="3692318"/>
            </a:xfrm>
          </p:grpSpPr>
          <p:pic>
            <p:nvPicPr>
              <p:cNvPr id="33" name="Picture 32"/>
              <p:cNvPicPr>
                <a:picLocks noChangeAspect="1"/>
              </p:cNvPicPr>
              <p:nvPr/>
            </p:nvPicPr>
            <p:blipFill>
              <a:blip r:embed="rId4">
                <a:clrChange>
                  <a:clrFrom>
                    <a:srgbClr val="59C7FF"/>
                  </a:clrFrom>
                  <a:clrTo>
                    <a:srgbClr val="59C7FF">
                      <a:alpha val="0"/>
                    </a:srgbClr>
                  </a:clrTo>
                </a:clrChang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2702809" y="1524659"/>
                <a:ext cx="4303460" cy="3692318"/>
              </a:xfrm>
              <a:prstGeom prst="rect">
                <a:avLst/>
              </a:prstGeom>
            </p:spPr>
          </p:pic>
          <p:sp>
            <p:nvSpPr>
              <p:cNvPr id="34" name="Isosceles Triangle 33"/>
              <p:cNvSpPr/>
              <p:nvPr/>
            </p:nvSpPr>
            <p:spPr>
              <a:xfrm>
                <a:off x="5245906" y="3793061"/>
                <a:ext cx="1760363" cy="1361228"/>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98" name="TextBox 97"/>
            <p:cNvSpPr txBox="1"/>
            <p:nvPr/>
          </p:nvSpPr>
          <p:spPr>
            <a:xfrm>
              <a:off x="5129161" y="2347677"/>
              <a:ext cx="19229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Segoe UI"/>
                  <a:ea typeface="+mn-ea"/>
                  <a:cs typeface="+mn-cs"/>
                </a:rPr>
                <a:t>Intelligence</a:t>
              </a:r>
            </a:p>
          </p:txBody>
        </p:sp>
      </p:grpSp>
      <p:grpSp>
        <p:nvGrpSpPr>
          <p:cNvPr id="25" name="Group 24"/>
          <p:cNvGrpSpPr/>
          <p:nvPr/>
        </p:nvGrpSpPr>
        <p:grpSpPr>
          <a:xfrm>
            <a:off x="4389737" y="3109292"/>
            <a:ext cx="3931303" cy="1469759"/>
            <a:chOff x="4389737" y="3109292"/>
            <a:chExt cx="3931303" cy="1469759"/>
          </a:xfrm>
        </p:grpSpPr>
        <p:pic>
          <p:nvPicPr>
            <p:cNvPr id="4" name="Picture 3"/>
            <p:cNvPicPr>
              <a:picLocks noChangeAspect="1"/>
            </p:cNvPicPr>
            <p:nvPr/>
          </p:nvPicPr>
          <p:blipFill>
            <a:blip r:embed="rId6">
              <a:extLst>
                <a:ext uri="{BEBA8EAE-BF5A-486C-A8C5-ECC9F3942E4B}">
                  <a14:imgProps xmlns:a14="http://schemas.microsoft.com/office/drawing/2010/main">
                    <a14:imgLayer r:embed="rId7">
                      <a14:imgEffect>
                        <a14:colorTemperature colorTemp="7297"/>
                      </a14:imgEffect>
                      <a14:imgEffect>
                        <a14:saturation sat="0"/>
                      </a14:imgEffect>
                    </a14:imgLayer>
                  </a14:imgProps>
                </a:ext>
                <a:ext uri="{28A0092B-C50C-407E-A947-70E740481C1C}">
                  <a14:useLocalDpi xmlns:a14="http://schemas.microsoft.com/office/drawing/2010/main" val="0"/>
                </a:ext>
              </a:extLst>
            </a:blip>
            <a:stretch>
              <a:fillRect/>
            </a:stretch>
          </p:blipFill>
          <p:spPr>
            <a:xfrm>
              <a:off x="5325672" y="3371555"/>
              <a:ext cx="606471" cy="606471"/>
            </a:xfrm>
            <a:prstGeom prst="rect">
              <a:avLst/>
            </a:prstGeom>
          </p:spPr>
        </p:pic>
        <p:grpSp>
          <p:nvGrpSpPr>
            <p:cNvPr id="2" name="Group 1"/>
            <p:cNvGrpSpPr/>
            <p:nvPr/>
          </p:nvGrpSpPr>
          <p:grpSpPr>
            <a:xfrm>
              <a:off x="6112443" y="3311502"/>
              <a:ext cx="739229" cy="687854"/>
              <a:chOff x="7008782" y="2454961"/>
              <a:chExt cx="498431" cy="498431"/>
            </a:xfrm>
          </p:grpSpPr>
          <p:sp>
            <p:nvSpPr>
              <p:cNvPr id="198" name="Rectangle 197"/>
              <p:cNvSpPr/>
              <p:nvPr/>
            </p:nvSpPr>
            <p:spPr>
              <a:xfrm>
                <a:off x="7073083" y="2565657"/>
                <a:ext cx="320078" cy="33636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 name="Picture 4"/>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7008782" y="2454961"/>
                <a:ext cx="498431" cy="498431"/>
              </a:xfrm>
              <a:prstGeom prst="rect">
                <a:avLst/>
              </a:prstGeom>
            </p:spPr>
          </p:pic>
        </p:grpSp>
        <p:grpSp>
          <p:nvGrpSpPr>
            <p:cNvPr id="95" name="Group 94"/>
            <p:cNvGrpSpPr/>
            <p:nvPr/>
          </p:nvGrpSpPr>
          <p:grpSpPr>
            <a:xfrm>
              <a:off x="7193938" y="3109292"/>
              <a:ext cx="1127102" cy="920491"/>
              <a:chOff x="9002095" y="3184875"/>
              <a:chExt cx="970847" cy="980475"/>
            </a:xfrm>
          </p:grpSpPr>
          <p:sp>
            <p:nvSpPr>
              <p:cNvPr id="94" name="Rectangle 93"/>
              <p:cNvSpPr/>
              <p:nvPr/>
            </p:nvSpPr>
            <p:spPr>
              <a:xfrm>
                <a:off x="9002095" y="3184875"/>
                <a:ext cx="970847" cy="98047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p:cNvPicPr>
                <a:picLocks noChangeAspect="1"/>
              </p:cNvPicPr>
              <p:nvPr/>
            </p:nvPicPr>
            <p:blipFill>
              <a:blip r:embed="rId10">
                <a:extLst>
                  <a:ext uri="{BEBA8EAE-BF5A-486C-A8C5-ECC9F3942E4B}">
                    <a14:imgProps xmlns:a14="http://schemas.microsoft.com/office/drawing/2010/main">
                      <a14:imgLayer r:embed="rId11">
                        <a14:imgEffect>
                          <a14:brightnessContrast bright="63000"/>
                        </a14:imgEffect>
                      </a14:imgLayer>
                    </a14:imgProps>
                  </a:ext>
                  <a:ext uri="{28A0092B-C50C-407E-A947-70E740481C1C}">
                    <a14:useLocalDpi xmlns:a14="http://schemas.microsoft.com/office/drawing/2010/main" val="0"/>
                  </a:ext>
                </a:extLst>
              </a:blip>
              <a:stretch>
                <a:fillRect/>
              </a:stretch>
            </p:blipFill>
            <p:spPr>
              <a:xfrm>
                <a:off x="9122434" y="3787225"/>
                <a:ext cx="241791" cy="241791"/>
              </a:xfrm>
              <a:prstGeom prst="rect">
                <a:avLst/>
              </a:prstGeom>
            </p:spPr>
          </p:pic>
          <p:pic>
            <p:nvPicPr>
              <p:cNvPr id="9" name="Picture 8"/>
              <p:cNvPicPr>
                <a:picLocks noChangeAspect="1"/>
              </p:cNvPicPr>
              <p:nvPr/>
            </p:nvPicPr>
            <p:blipFill>
              <a:blip r:embed="rId12">
                <a:extLst>
                  <a:ext uri="{BEBA8EAE-BF5A-486C-A8C5-ECC9F3942E4B}">
                    <a14:imgProps xmlns:a14="http://schemas.microsoft.com/office/drawing/2010/main">
                      <a14:imgLayer r:embed="rId13">
                        <a14:imgEffect>
                          <a14:brightnessContrast bright="63000"/>
                        </a14:imgEffect>
                      </a14:imgLayer>
                    </a14:imgProps>
                  </a:ext>
                  <a:ext uri="{28A0092B-C50C-407E-A947-70E740481C1C}">
                    <a14:useLocalDpi xmlns:a14="http://schemas.microsoft.com/office/drawing/2010/main" val="0"/>
                  </a:ext>
                </a:extLst>
              </a:blip>
              <a:stretch>
                <a:fillRect/>
              </a:stretch>
            </p:blipFill>
            <p:spPr>
              <a:xfrm>
                <a:off x="9122434" y="3373210"/>
                <a:ext cx="241791" cy="241791"/>
              </a:xfrm>
              <a:prstGeom prst="rect">
                <a:avLst/>
              </a:prstGeom>
            </p:spPr>
          </p:pic>
          <p:pic>
            <p:nvPicPr>
              <p:cNvPr id="12" name="Picture 11"/>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0661" y="3761992"/>
                <a:ext cx="275845" cy="275845"/>
              </a:xfrm>
              <a:prstGeom prst="rect">
                <a:avLst/>
              </a:prstGeom>
            </p:spPr>
          </p:pic>
          <p:pic>
            <p:nvPicPr>
              <p:cNvPr id="13" name="Picture 12"/>
              <p:cNvPicPr>
                <a:picLocks noChangeAspect="1"/>
              </p:cNvPicPr>
              <p:nvPr/>
            </p:nvPicPr>
            <p:blipFill>
              <a:blip r:embed="rId16">
                <a:extLst>
                  <a:ext uri="{BEBA8EAE-BF5A-486C-A8C5-ECC9F3942E4B}">
                    <a14:imgProps xmlns:a14="http://schemas.microsoft.com/office/drawing/2010/main">
                      <a14:imgLayer r:embed="rId17">
                        <a14:imgEffect>
                          <a14:brightnessContrast bright="63000"/>
                        </a14:imgEffect>
                      </a14:imgLayer>
                    </a14:imgProps>
                  </a:ext>
                  <a:ext uri="{28A0092B-C50C-407E-A947-70E740481C1C}">
                    <a14:useLocalDpi xmlns:a14="http://schemas.microsoft.com/office/drawing/2010/main" val="0"/>
                  </a:ext>
                </a:extLst>
              </a:blip>
              <a:stretch>
                <a:fillRect/>
              </a:stretch>
            </p:blipFill>
            <p:spPr>
              <a:xfrm>
                <a:off x="9492204" y="3346657"/>
                <a:ext cx="294895" cy="294895"/>
              </a:xfrm>
              <a:prstGeom prst="rect">
                <a:avLst/>
              </a:prstGeom>
            </p:spPr>
          </p:pic>
          <p:pic>
            <p:nvPicPr>
              <p:cNvPr id="35" name="Picture 34"/>
              <p:cNvPicPr>
                <a:picLocks noChangeAspect="1"/>
              </p:cNvPicPr>
              <p:nvPr/>
            </p:nvPicPr>
            <p:blipFill>
              <a:blip r:embed="rId18"/>
              <a:stretch>
                <a:fillRect/>
              </a:stretch>
            </p:blipFill>
            <p:spPr>
              <a:xfrm>
                <a:off x="9701259" y="3340501"/>
                <a:ext cx="116415" cy="228949"/>
              </a:xfrm>
              <a:prstGeom prst="rect">
                <a:avLst/>
              </a:prstGeom>
            </p:spPr>
          </p:pic>
        </p:grpSp>
        <p:sp>
          <p:nvSpPr>
            <p:cNvPr id="97" name="TextBox 96"/>
            <p:cNvSpPr txBox="1"/>
            <p:nvPr/>
          </p:nvSpPr>
          <p:spPr>
            <a:xfrm>
              <a:off x="5154196" y="4117386"/>
              <a:ext cx="15011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Segoe UI"/>
                  <a:ea typeface="+mn-ea"/>
                  <a:cs typeface="+mn-cs"/>
                </a:rPr>
                <a:t>Big Data</a:t>
              </a:r>
            </a:p>
          </p:txBody>
        </p:sp>
        <p:grpSp>
          <p:nvGrpSpPr>
            <p:cNvPr id="7" name="Group 6"/>
            <p:cNvGrpSpPr/>
            <p:nvPr/>
          </p:nvGrpSpPr>
          <p:grpSpPr>
            <a:xfrm>
              <a:off x="4389737" y="3275726"/>
              <a:ext cx="811947" cy="841660"/>
              <a:chOff x="4398881" y="2781950"/>
              <a:chExt cx="811947" cy="841660"/>
            </a:xfrm>
          </p:grpSpPr>
          <p:pic>
            <p:nvPicPr>
              <p:cNvPr id="11" name="Picture 10"/>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4443984" y="2781950"/>
                <a:ext cx="766844" cy="766844"/>
              </a:xfrm>
              <a:prstGeom prst="rect">
                <a:avLst/>
              </a:prstGeom>
            </p:spPr>
          </p:pic>
          <p:sp>
            <p:nvSpPr>
              <p:cNvPr id="197" name="&quot;No&quot; Symbol 196"/>
              <p:cNvSpPr/>
              <p:nvPr/>
            </p:nvSpPr>
            <p:spPr>
              <a:xfrm>
                <a:off x="4398881" y="3303692"/>
                <a:ext cx="391024" cy="319918"/>
              </a:xfrm>
              <a:prstGeom prst="noSmoking">
                <a:avLst>
                  <a:gd name="adj" fmla="val 151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0" name="Down Arrow 9"/>
          <p:cNvSpPr/>
          <p:nvPr/>
        </p:nvSpPr>
        <p:spPr>
          <a:xfrm rot="10800000">
            <a:off x="9132732" y="1463040"/>
            <a:ext cx="676656" cy="4937759"/>
          </a:xfrm>
          <a:prstGeom prst="downArrow">
            <a:avLst>
              <a:gd name="adj1" fmla="val 50000"/>
              <a:gd name="adj2" fmla="val 113514"/>
            </a:avLst>
          </a:prstGeom>
          <a:solidFill>
            <a:schemeClr val="bg1">
              <a:lumMod val="95000"/>
            </a:schemeClr>
          </a:solidFill>
          <a:ln>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TextBox 13"/>
          <p:cNvSpPr txBox="1"/>
          <p:nvPr/>
        </p:nvSpPr>
        <p:spPr>
          <a:xfrm>
            <a:off x="10330529" y="1928090"/>
            <a:ext cx="8515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lumMod val="95000"/>
                  </a:prstClr>
                </a:solidFill>
                <a:effectLst/>
                <a:uLnTx/>
                <a:uFillTx/>
                <a:latin typeface="Segoe UI"/>
                <a:ea typeface="+mn-ea"/>
                <a:cs typeface="+mn-cs"/>
              </a:rPr>
              <a:t>2015</a:t>
            </a:r>
          </a:p>
        </p:txBody>
      </p:sp>
      <p:sp>
        <p:nvSpPr>
          <p:cNvPr id="129" name="TextBox 128"/>
          <p:cNvSpPr txBox="1"/>
          <p:nvPr/>
        </p:nvSpPr>
        <p:spPr>
          <a:xfrm>
            <a:off x="10330529" y="3387878"/>
            <a:ext cx="8515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lumMod val="95000"/>
                  </a:prstClr>
                </a:solidFill>
                <a:effectLst/>
                <a:uLnTx/>
                <a:uFillTx/>
                <a:latin typeface="Segoe UI"/>
                <a:ea typeface="+mn-ea"/>
                <a:cs typeface="+mn-cs"/>
              </a:rPr>
              <a:t>2012</a:t>
            </a:r>
          </a:p>
        </p:txBody>
      </p:sp>
      <p:sp>
        <p:nvSpPr>
          <p:cNvPr id="130" name="TextBox 129"/>
          <p:cNvSpPr txBox="1"/>
          <p:nvPr/>
        </p:nvSpPr>
        <p:spPr>
          <a:xfrm>
            <a:off x="10330529" y="5339794"/>
            <a:ext cx="8515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lumMod val="95000"/>
                  </a:prstClr>
                </a:solidFill>
                <a:effectLst/>
                <a:uLnTx/>
                <a:uFillTx/>
                <a:latin typeface="Segoe UI"/>
                <a:ea typeface="+mn-ea"/>
                <a:cs typeface="+mn-cs"/>
              </a:rPr>
              <a:t>2008</a:t>
            </a:r>
          </a:p>
        </p:txBody>
      </p:sp>
    </p:spTree>
    <p:extLst>
      <p:ext uri="{BB962C8B-B14F-4D97-AF65-F5344CB8AC3E}">
        <p14:creationId xmlns:p14="http://schemas.microsoft.com/office/powerpoint/2010/main" val="18478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4981" y="381374"/>
            <a:ext cx="5692217" cy="861775"/>
          </a:xfrm>
        </p:spPr>
        <p:txBody>
          <a:bodyPr/>
          <a:lstStyle/>
          <a:p>
            <a:r>
              <a:rPr lang="en-US" dirty="0">
                <a:solidFill>
                  <a:srgbClr val="5C2D91"/>
                </a:solidFill>
              </a:rPr>
              <a:t>AI Services</a:t>
            </a:r>
            <a:br>
              <a:rPr lang="en-US" dirty="0"/>
            </a:br>
            <a:r>
              <a:rPr lang="en-US" dirty="0"/>
              <a:t>Cortana Intelligence Suite</a:t>
            </a:r>
            <a:endParaRPr lang="uk-UA" dirty="0"/>
          </a:p>
        </p:txBody>
      </p:sp>
      <p:grpSp>
        <p:nvGrpSpPr>
          <p:cNvPr id="24" name="Group 23"/>
          <p:cNvGrpSpPr/>
          <p:nvPr/>
        </p:nvGrpSpPr>
        <p:grpSpPr>
          <a:xfrm>
            <a:off x="-31588" y="1302897"/>
            <a:ext cx="12548323" cy="4775231"/>
            <a:chOff x="114144" y="1068065"/>
            <a:chExt cx="12799942" cy="4870984"/>
          </a:xfrm>
        </p:grpSpPr>
        <p:sp>
          <p:nvSpPr>
            <p:cNvPr id="25" name="TextBox 24"/>
            <p:cNvSpPr txBox="1"/>
            <p:nvPr/>
          </p:nvSpPr>
          <p:spPr>
            <a:xfrm>
              <a:off x="1108277" y="1490803"/>
              <a:ext cx="1111601" cy="696724"/>
            </a:xfrm>
            <a:prstGeom prst="rect">
              <a:avLst/>
            </a:prstGeom>
            <a:noFill/>
          </p:spPr>
          <p:txBody>
            <a:bodyPr wrap="square" lIns="0" tIns="146241" rIns="182803" bIns="146241" rtlCol="0">
              <a:noAutofit/>
            </a:bodyPr>
            <a:lstStyle/>
            <a:p>
              <a:pPr defTabSz="932277">
                <a:lnSpc>
                  <a:spcPct val="90000"/>
                </a:lnSpc>
                <a:spcAft>
                  <a:spcPts val="600"/>
                </a:spcAft>
                <a:defRPr/>
              </a:pPr>
              <a:r>
                <a:rPr lang="en-US" sz="1400" kern="0" spc="-31" dirty="0">
                  <a:solidFill>
                    <a:srgbClr val="002050"/>
                  </a:solidFill>
                  <a:latin typeface="Segoe UI Semilight" panose="020B0402040204020203" pitchFamily="34" charset="0"/>
                  <a:cs typeface="Segoe UI Semilight" panose="020B0402040204020203" pitchFamily="34" charset="0"/>
                </a:rPr>
                <a:t>Business apps</a:t>
              </a:r>
            </a:p>
          </p:txBody>
        </p:sp>
        <p:sp>
          <p:nvSpPr>
            <p:cNvPr id="26" name="TextBox 25"/>
            <p:cNvSpPr txBox="1"/>
            <p:nvPr/>
          </p:nvSpPr>
          <p:spPr>
            <a:xfrm>
              <a:off x="1060211" y="2828100"/>
              <a:ext cx="1111601" cy="696724"/>
            </a:xfrm>
            <a:prstGeom prst="rect">
              <a:avLst/>
            </a:prstGeom>
            <a:noFill/>
          </p:spPr>
          <p:txBody>
            <a:bodyPr wrap="square" lIns="0" tIns="146241" rIns="182803" bIns="146241" rtlCol="0">
              <a:noAutofit/>
            </a:bodyPr>
            <a:lstStyle/>
            <a:p>
              <a:pPr defTabSz="932277">
                <a:lnSpc>
                  <a:spcPct val="90000"/>
                </a:lnSpc>
                <a:spcBef>
                  <a:spcPct val="0"/>
                </a:spcBef>
                <a:spcAft>
                  <a:spcPts val="600"/>
                </a:spcAft>
                <a:defRPr/>
              </a:pPr>
              <a:r>
                <a:rPr lang="en-US" sz="1400" kern="0" spc="-31" dirty="0">
                  <a:solidFill>
                    <a:srgbClr val="002050"/>
                  </a:solidFill>
                  <a:latin typeface="Segoe UI Semilight" panose="020B0402040204020203" pitchFamily="34" charset="0"/>
                  <a:cs typeface="Segoe UI Semilight" panose="020B0402040204020203" pitchFamily="34" charset="0"/>
                </a:rPr>
                <a:t>Custom apps</a:t>
              </a:r>
            </a:p>
          </p:txBody>
        </p:sp>
        <p:sp>
          <p:nvSpPr>
            <p:cNvPr id="27" name="TextBox 26"/>
            <p:cNvSpPr txBox="1"/>
            <p:nvPr/>
          </p:nvSpPr>
          <p:spPr>
            <a:xfrm>
              <a:off x="1108275" y="4025744"/>
              <a:ext cx="1390663" cy="894455"/>
            </a:xfrm>
            <a:prstGeom prst="rect">
              <a:avLst/>
            </a:prstGeom>
            <a:noFill/>
          </p:spPr>
          <p:txBody>
            <a:bodyPr wrap="square" lIns="0" tIns="146241" rIns="182803" bIns="146241" rtlCol="0">
              <a:noAutofit/>
            </a:bodyPr>
            <a:lstStyle/>
            <a:p>
              <a:pPr defTabSz="932277">
                <a:lnSpc>
                  <a:spcPct val="90000"/>
                </a:lnSpc>
                <a:spcBef>
                  <a:spcPct val="0"/>
                </a:spcBef>
                <a:spcAft>
                  <a:spcPts val="600"/>
                </a:spcAft>
                <a:defRPr/>
              </a:pPr>
              <a:r>
                <a:rPr lang="en-US" sz="1400" kern="0" spc="-31" dirty="0">
                  <a:solidFill>
                    <a:srgbClr val="002050"/>
                  </a:solidFill>
                  <a:latin typeface="Segoe UI Semilight" panose="020B0402040204020203" pitchFamily="34" charset="0"/>
                  <a:cs typeface="Segoe UI Semilight" panose="020B0402040204020203" pitchFamily="34" charset="0"/>
                </a:rPr>
                <a:t>Sensors </a:t>
              </a:r>
              <a:br>
                <a:rPr lang="en-US" sz="1400" kern="0" spc="-31" dirty="0">
                  <a:solidFill>
                    <a:srgbClr val="002050"/>
                  </a:solidFill>
                  <a:latin typeface="Segoe UI Semilight" panose="020B0402040204020203" pitchFamily="34" charset="0"/>
                  <a:cs typeface="Segoe UI Semilight" panose="020B0402040204020203" pitchFamily="34" charset="0"/>
                </a:rPr>
              </a:br>
              <a:r>
                <a:rPr lang="en-US" sz="1400" kern="0" spc="-31" dirty="0">
                  <a:solidFill>
                    <a:srgbClr val="002050"/>
                  </a:solidFill>
                  <a:latin typeface="Segoe UI Semilight" panose="020B0402040204020203" pitchFamily="34" charset="0"/>
                  <a:cs typeface="Segoe UI Semilight" panose="020B0402040204020203" pitchFamily="34" charset="0"/>
                </a:rPr>
                <a:t>and </a:t>
              </a:r>
              <a:br>
                <a:rPr lang="en-US" sz="1400" kern="0" spc="-31" dirty="0">
                  <a:solidFill>
                    <a:srgbClr val="002050"/>
                  </a:solidFill>
                  <a:latin typeface="Segoe UI Semilight" panose="020B0402040204020203" pitchFamily="34" charset="0"/>
                  <a:cs typeface="Segoe UI Semilight" panose="020B0402040204020203" pitchFamily="34" charset="0"/>
                </a:rPr>
              </a:br>
              <a:r>
                <a:rPr lang="en-US" sz="1400" kern="0" spc="-31" dirty="0">
                  <a:solidFill>
                    <a:srgbClr val="002050"/>
                  </a:solidFill>
                  <a:latin typeface="Segoe UI Semilight" panose="020B0402040204020203" pitchFamily="34" charset="0"/>
                  <a:cs typeface="Segoe UI Semilight" panose="020B0402040204020203" pitchFamily="34" charset="0"/>
                </a:rPr>
                <a:t>devices</a:t>
              </a:r>
            </a:p>
          </p:txBody>
        </p:sp>
        <p:sp>
          <p:nvSpPr>
            <p:cNvPr id="28" name="TextBox 27"/>
            <p:cNvSpPr txBox="1"/>
            <p:nvPr/>
          </p:nvSpPr>
          <p:spPr>
            <a:xfrm>
              <a:off x="11040448" y="1577716"/>
              <a:ext cx="1111600" cy="499048"/>
            </a:xfrm>
            <a:prstGeom prst="rect">
              <a:avLst/>
            </a:prstGeom>
            <a:noFill/>
          </p:spPr>
          <p:txBody>
            <a:bodyPr wrap="square" lIns="182803" tIns="146241" rIns="182803" bIns="146241" rtlCol="0">
              <a:spAutoFit/>
            </a:bodyPr>
            <a:lstStyle/>
            <a:p>
              <a:pPr defTabSz="932277">
                <a:lnSpc>
                  <a:spcPct val="90000"/>
                </a:lnSpc>
                <a:spcBef>
                  <a:spcPct val="0"/>
                </a:spcBef>
                <a:spcAft>
                  <a:spcPts val="600"/>
                </a:spcAft>
                <a:defRPr/>
              </a:pPr>
              <a:r>
                <a:rPr lang="en-US" sz="1400" kern="0" spc="-31" dirty="0">
                  <a:solidFill>
                    <a:srgbClr val="002050"/>
                  </a:solidFill>
                  <a:latin typeface="Segoe UI Semilight" panose="020B0402040204020203" pitchFamily="34" charset="0"/>
                  <a:cs typeface="Segoe UI Semilight" panose="020B0402040204020203" pitchFamily="34" charset="0"/>
                </a:rPr>
                <a:t>People</a:t>
              </a:r>
            </a:p>
          </p:txBody>
        </p:sp>
        <p:sp>
          <p:nvSpPr>
            <p:cNvPr id="29" name="TextBox 28"/>
            <p:cNvSpPr txBox="1"/>
            <p:nvPr/>
          </p:nvSpPr>
          <p:spPr>
            <a:xfrm>
              <a:off x="11278070" y="4246294"/>
              <a:ext cx="1636016" cy="395574"/>
            </a:xfrm>
            <a:prstGeom prst="rect">
              <a:avLst/>
            </a:prstGeom>
            <a:noFill/>
          </p:spPr>
          <p:txBody>
            <a:bodyPr wrap="square" lIns="0" tIns="0" rIns="0" bIns="0" rtlCol="0">
              <a:spAutoFit/>
            </a:bodyPr>
            <a:lstStyle/>
            <a:p>
              <a:pPr defTabSz="932277">
                <a:lnSpc>
                  <a:spcPct val="90000"/>
                </a:lnSpc>
                <a:spcBef>
                  <a:spcPct val="0"/>
                </a:spcBef>
                <a:spcAft>
                  <a:spcPts val="600"/>
                </a:spcAft>
                <a:defRPr/>
              </a:pPr>
              <a:r>
                <a:rPr lang="en-US" sz="1400" kern="0" spc="-31" dirty="0">
                  <a:solidFill>
                    <a:srgbClr val="002050"/>
                  </a:solidFill>
                  <a:latin typeface="Segoe UI Semilight" panose="020B0402040204020203" pitchFamily="34" charset="0"/>
                  <a:cs typeface="Segoe UI Semilight" panose="020B0402040204020203" pitchFamily="34" charset="0"/>
                </a:rPr>
                <a:t>Automated </a:t>
              </a:r>
              <a:br>
                <a:rPr lang="en-US" sz="1400" kern="0" spc="-31" dirty="0">
                  <a:solidFill>
                    <a:srgbClr val="002050"/>
                  </a:solidFill>
                  <a:latin typeface="Segoe UI Semilight" panose="020B0402040204020203" pitchFamily="34" charset="0"/>
                  <a:cs typeface="Segoe UI Semilight" panose="020B0402040204020203" pitchFamily="34" charset="0"/>
                </a:rPr>
              </a:br>
              <a:r>
                <a:rPr lang="en-US" sz="1400" kern="0" spc="-31" dirty="0">
                  <a:solidFill>
                    <a:srgbClr val="002050"/>
                  </a:solidFill>
                  <a:latin typeface="Segoe UI Semilight" panose="020B0402040204020203" pitchFamily="34" charset="0"/>
                  <a:cs typeface="Segoe UI Semilight" panose="020B0402040204020203" pitchFamily="34" charset="0"/>
                </a:rPr>
                <a:t>systems</a:t>
              </a:r>
            </a:p>
          </p:txBody>
        </p:sp>
        <p:sp>
          <p:nvSpPr>
            <p:cNvPr id="30" name="Rectangle 29"/>
            <p:cNvSpPr/>
            <p:nvPr/>
          </p:nvSpPr>
          <p:spPr>
            <a:xfrm>
              <a:off x="2531801" y="5572503"/>
              <a:ext cx="952047" cy="327490"/>
            </a:xfrm>
            <a:prstGeom prst="rect">
              <a:avLst/>
            </a:prstGeom>
          </p:spPr>
          <p:txBody>
            <a:bodyPr wrap="none" lIns="0" tIns="0" rIns="0" bIns="0" anchor="ctr">
              <a:noAutofit/>
            </a:bodyPr>
            <a:lstStyle/>
            <a:p>
              <a:pPr defTabSz="896283">
                <a:lnSpc>
                  <a:spcPct val="90000"/>
                </a:lnSpc>
                <a:defRPr/>
              </a:pPr>
              <a:r>
                <a:rPr lang="en-US" sz="2400" kern="0" dirty="0">
                  <a:solidFill>
                    <a:srgbClr val="002050"/>
                  </a:solidFill>
                  <a:latin typeface="Segoe UI Light"/>
                </a:rPr>
                <a:t>Data</a:t>
              </a:r>
            </a:p>
          </p:txBody>
        </p:sp>
        <p:sp>
          <p:nvSpPr>
            <p:cNvPr id="31" name="Rectangle 30"/>
            <p:cNvSpPr/>
            <p:nvPr/>
          </p:nvSpPr>
          <p:spPr>
            <a:xfrm>
              <a:off x="5446034" y="5558578"/>
              <a:ext cx="1484713" cy="376738"/>
            </a:xfrm>
            <a:prstGeom prst="rect">
              <a:avLst/>
            </a:prstGeom>
          </p:spPr>
          <p:txBody>
            <a:bodyPr wrap="none" lIns="0" tIns="0" rIns="0" bIns="0" anchor="ctr">
              <a:spAutoFit/>
            </a:bodyPr>
            <a:lstStyle/>
            <a:p>
              <a:pPr algn="ctr" defTabSz="724790">
                <a:spcBef>
                  <a:spcPct val="0"/>
                </a:spcBef>
                <a:spcAft>
                  <a:spcPct val="35000"/>
                </a:spcAft>
                <a:defRPr/>
              </a:pPr>
              <a:r>
                <a:rPr lang="en-US" sz="2400" kern="0" dirty="0">
                  <a:solidFill>
                    <a:srgbClr val="002050"/>
                  </a:solidFill>
                  <a:latin typeface="Segoe UI Light"/>
                </a:rPr>
                <a:t>Intelligence</a:t>
              </a:r>
              <a:endParaRPr lang="en-US" b="1" kern="0" spc="-31" dirty="0">
                <a:solidFill>
                  <a:srgbClr val="002050"/>
                </a:solidFill>
                <a:latin typeface="Segoe UI Semilight" panose="020B0402040204020203" pitchFamily="34" charset="0"/>
                <a:cs typeface="Segoe UI Semilight" panose="020B0402040204020203" pitchFamily="34" charset="0"/>
              </a:endParaRPr>
            </a:p>
          </p:txBody>
        </p:sp>
        <p:grpSp>
          <p:nvGrpSpPr>
            <p:cNvPr id="32" name="Group 31"/>
            <p:cNvGrpSpPr/>
            <p:nvPr/>
          </p:nvGrpSpPr>
          <p:grpSpPr>
            <a:xfrm>
              <a:off x="10549604" y="1572869"/>
              <a:ext cx="497974" cy="508684"/>
              <a:chOff x="6112510" y="6954657"/>
              <a:chExt cx="1181100" cy="1206500"/>
            </a:xfrm>
            <a:solidFill>
              <a:srgbClr val="0078D7"/>
            </a:solidFill>
          </p:grpSpPr>
          <p:sp>
            <p:nvSpPr>
              <p:cNvPr id="136"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sp>
            <p:nvSpPr>
              <p:cNvPr id="137"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sp>
            <p:nvSpPr>
              <p:cNvPr id="138"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sp>
            <p:nvSpPr>
              <p:cNvPr id="139"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grpSp>
        <p:grpSp>
          <p:nvGrpSpPr>
            <p:cNvPr id="33" name="Group 32"/>
            <p:cNvGrpSpPr/>
            <p:nvPr/>
          </p:nvGrpSpPr>
          <p:grpSpPr>
            <a:xfrm>
              <a:off x="10581787" y="4128137"/>
              <a:ext cx="532610" cy="665762"/>
              <a:chOff x="2954338" y="6831013"/>
              <a:chExt cx="1041400" cy="1301750"/>
            </a:xfrm>
            <a:solidFill>
              <a:srgbClr val="0078D7"/>
            </a:solidFill>
          </p:grpSpPr>
          <p:sp>
            <p:nvSpPr>
              <p:cNvPr id="134"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sp>
            <p:nvSpPr>
              <p:cNvPr id="135"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grpSp>
        <p:grpSp>
          <p:nvGrpSpPr>
            <p:cNvPr id="34" name="Group 33"/>
            <p:cNvGrpSpPr/>
            <p:nvPr/>
          </p:nvGrpSpPr>
          <p:grpSpPr>
            <a:xfrm>
              <a:off x="3333938" y="5654405"/>
              <a:ext cx="1383503" cy="185085"/>
              <a:chOff x="3299791" y="5593822"/>
              <a:chExt cx="1356692" cy="181498"/>
            </a:xfrm>
            <a:solidFill>
              <a:srgbClr val="FFFFFF">
                <a:lumMod val="85000"/>
              </a:srgbClr>
            </a:solidFill>
          </p:grpSpPr>
          <p:cxnSp>
            <p:nvCxnSpPr>
              <p:cNvPr id="130" name="Straight Connector 129"/>
              <p:cNvCxnSpPr/>
              <p:nvPr/>
            </p:nvCxnSpPr>
            <p:spPr>
              <a:xfrm>
                <a:off x="3299791" y="5685183"/>
                <a:ext cx="1356692" cy="0"/>
              </a:xfrm>
              <a:prstGeom prst="line">
                <a:avLst/>
              </a:prstGeom>
              <a:grpFill/>
              <a:ln w="28575" cap="flat" cmpd="sng" algn="ctr">
                <a:solidFill>
                  <a:srgbClr val="002050"/>
                </a:solidFill>
                <a:prstDash val="solid"/>
                <a:headEnd type="none"/>
                <a:tailEnd type="none"/>
              </a:ln>
              <a:effectLst/>
            </p:spPr>
          </p:cxnSp>
          <p:grpSp>
            <p:nvGrpSpPr>
              <p:cNvPr id="131" name="Group 130"/>
              <p:cNvGrpSpPr/>
              <p:nvPr/>
            </p:nvGrpSpPr>
            <p:grpSpPr>
              <a:xfrm rot="13500000">
                <a:off x="4445751" y="5595178"/>
                <a:ext cx="181498" cy="178786"/>
                <a:chOff x="402446" y="5872915"/>
                <a:chExt cx="292608" cy="288235"/>
              </a:xfrm>
              <a:grpFill/>
            </p:grpSpPr>
            <p:cxnSp>
              <p:nvCxnSpPr>
                <p:cNvPr id="132" name="Straight Connector 13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33" name="Straight Connector 13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grpSp>
        <p:grpSp>
          <p:nvGrpSpPr>
            <p:cNvPr id="35" name="Group 34"/>
            <p:cNvGrpSpPr/>
            <p:nvPr/>
          </p:nvGrpSpPr>
          <p:grpSpPr>
            <a:xfrm>
              <a:off x="7838693" y="5654405"/>
              <a:ext cx="1383503" cy="185085"/>
              <a:chOff x="3299791" y="5593822"/>
              <a:chExt cx="1356692" cy="181498"/>
            </a:xfrm>
            <a:solidFill>
              <a:srgbClr val="FFFFFF">
                <a:lumMod val="85000"/>
              </a:srgbClr>
            </a:solidFill>
          </p:grpSpPr>
          <p:cxnSp>
            <p:nvCxnSpPr>
              <p:cNvPr id="126" name="Straight Connector 125"/>
              <p:cNvCxnSpPr/>
              <p:nvPr/>
            </p:nvCxnSpPr>
            <p:spPr>
              <a:xfrm>
                <a:off x="3299791" y="5685183"/>
                <a:ext cx="1356692" cy="0"/>
              </a:xfrm>
              <a:prstGeom prst="line">
                <a:avLst/>
              </a:prstGeom>
              <a:grpFill/>
              <a:ln w="28575" cap="flat" cmpd="sng" algn="ctr">
                <a:solidFill>
                  <a:srgbClr val="002050"/>
                </a:solidFill>
                <a:prstDash val="solid"/>
                <a:headEnd type="none"/>
                <a:tailEnd type="none"/>
              </a:ln>
              <a:effectLst/>
            </p:spPr>
          </p:cxnSp>
          <p:grpSp>
            <p:nvGrpSpPr>
              <p:cNvPr id="127" name="Group 126"/>
              <p:cNvGrpSpPr/>
              <p:nvPr/>
            </p:nvGrpSpPr>
            <p:grpSpPr>
              <a:xfrm rot="13500000">
                <a:off x="4445751" y="5595178"/>
                <a:ext cx="181498" cy="178786"/>
                <a:chOff x="402446" y="5872915"/>
                <a:chExt cx="292608" cy="288235"/>
              </a:xfrm>
              <a:grpFill/>
            </p:grpSpPr>
            <p:cxnSp>
              <p:nvCxnSpPr>
                <p:cNvPr id="128" name="Straight Connector 12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29" name="Straight Connector 12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grpSp>
        <p:sp>
          <p:nvSpPr>
            <p:cNvPr id="36" name="Rectangle 35"/>
            <p:cNvSpPr/>
            <p:nvPr/>
          </p:nvSpPr>
          <p:spPr>
            <a:xfrm>
              <a:off x="9514715" y="5604656"/>
              <a:ext cx="1530263" cy="334393"/>
            </a:xfrm>
            <a:prstGeom prst="rect">
              <a:avLst/>
            </a:prstGeom>
          </p:spPr>
          <p:txBody>
            <a:bodyPr wrap="none" lIns="0" tIns="0" rIns="0" bIns="0" anchor="ctr">
              <a:noAutofit/>
            </a:bodyPr>
            <a:lstStyle/>
            <a:p>
              <a:pPr defTabSz="896283">
                <a:lnSpc>
                  <a:spcPct val="90000"/>
                </a:lnSpc>
                <a:defRPr/>
              </a:pPr>
              <a:r>
                <a:rPr lang="en-US" sz="2400" kern="0" dirty="0">
                  <a:solidFill>
                    <a:srgbClr val="002050"/>
                  </a:solidFill>
                  <a:latin typeface="Segoe UI Light"/>
                </a:rPr>
                <a:t>Action</a:t>
              </a:r>
            </a:p>
          </p:txBody>
        </p:sp>
        <p:sp>
          <p:nvSpPr>
            <p:cNvPr id="37" name="TextBox 36"/>
            <p:cNvSpPr txBox="1"/>
            <p:nvPr/>
          </p:nvSpPr>
          <p:spPr>
            <a:xfrm>
              <a:off x="11040448" y="2893300"/>
              <a:ext cx="1111600" cy="499048"/>
            </a:xfrm>
            <a:prstGeom prst="rect">
              <a:avLst/>
            </a:prstGeom>
            <a:noFill/>
          </p:spPr>
          <p:txBody>
            <a:bodyPr wrap="square" lIns="182803" tIns="146241" rIns="182803" bIns="146241" rtlCol="0">
              <a:spAutoFit/>
            </a:bodyPr>
            <a:lstStyle/>
            <a:p>
              <a:pPr defTabSz="932277">
                <a:lnSpc>
                  <a:spcPct val="90000"/>
                </a:lnSpc>
                <a:spcBef>
                  <a:spcPct val="0"/>
                </a:spcBef>
                <a:spcAft>
                  <a:spcPts val="600"/>
                </a:spcAft>
                <a:defRPr/>
              </a:pPr>
              <a:r>
                <a:rPr lang="en-US" sz="1400" kern="0" spc="-31" dirty="0">
                  <a:solidFill>
                    <a:srgbClr val="002050"/>
                  </a:solidFill>
                  <a:latin typeface="Segoe UI Semilight" panose="020B0402040204020203" pitchFamily="34" charset="0"/>
                  <a:cs typeface="Segoe UI Semilight" panose="020B0402040204020203" pitchFamily="34" charset="0"/>
                </a:rPr>
                <a:t>Apps</a:t>
              </a:r>
            </a:p>
          </p:txBody>
        </p:sp>
        <p:grpSp>
          <p:nvGrpSpPr>
            <p:cNvPr id="38" name="Group 37"/>
            <p:cNvGrpSpPr/>
            <p:nvPr/>
          </p:nvGrpSpPr>
          <p:grpSpPr>
            <a:xfrm>
              <a:off x="10476349" y="2873320"/>
              <a:ext cx="610405" cy="472156"/>
              <a:chOff x="5007615" y="2323753"/>
              <a:chExt cx="649029" cy="502032"/>
            </a:xfrm>
            <a:solidFill>
              <a:srgbClr val="0078D7"/>
            </a:solidFill>
          </p:grpSpPr>
          <p:sp>
            <p:nvSpPr>
              <p:cNvPr id="124"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13" tIns="45707" rIns="91413" bIns="45707" numCol="1" anchor="t" anchorCtr="0" compatLnSpc="1">
                <a:prstTxWarp prst="textNoShape">
                  <a:avLst/>
                </a:prstTxWarp>
                <a:noAutofit/>
              </a:bodyPr>
              <a:lstStyle/>
              <a:p>
                <a:pPr defTabSz="896283">
                  <a:defRPr/>
                </a:pPr>
                <a:endParaRPr lang="en-US" kern="0" dirty="0">
                  <a:solidFill>
                    <a:sysClr val="windowText" lastClr="000000"/>
                  </a:solidFill>
                  <a:latin typeface="Segoe UI"/>
                </a:endParaRPr>
              </a:p>
            </p:txBody>
          </p:sp>
          <p:sp>
            <p:nvSpPr>
              <p:cNvPr id="125"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noAutofit/>
              </a:bodyPr>
              <a:lstStyle/>
              <a:p>
                <a:pPr defTabSz="896283">
                  <a:defRPr/>
                </a:pPr>
                <a:endParaRPr lang="en-US" kern="0" dirty="0">
                  <a:solidFill>
                    <a:sysClr val="windowText" lastClr="000000"/>
                  </a:solidFill>
                  <a:latin typeface="Segoe UI"/>
                </a:endParaRPr>
              </a:p>
            </p:txBody>
          </p:sp>
        </p:grpSp>
        <p:grpSp>
          <p:nvGrpSpPr>
            <p:cNvPr id="39" name="Group 38"/>
            <p:cNvGrpSpPr/>
            <p:nvPr/>
          </p:nvGrpSpPr>
          <p:grpSpPr>
            <a:xfrm>
              <a:off x="1975937" y="1783947"/>
              <a:ext cx="765727" cy="2786082"/>
              <a:chOff x="-4887913" y="2606675"/>
              <a:chExt cx="750888" cy="2732088"/>
            </a:xfrm>
            <a:solidFill>
              <a:srgbClr val="0078D7"/>
            </a:solidFill>
          </p:grpSpPr>
          <p:sp>
            <p:nvSpPr>
              <p:cNvPr id="121"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sp>
            <p:nvSpPr>
              <p:cNvPr id="122"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sp>
            <p:nvSpPr>
              <p:cNvPr id="123"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grpSp>
        <p:grpSp>
          <p:nvGrpSpPr>
            <p:cNvPr id="40" name="Group 39"/>
            <p:cNvGrpSpPr/>
            <p:nvPr/>
          </p:nvGrpSpPr>
          <p:grpSpPr>
            <a:xfrm>
              <a:off x="9471108" y="1771992"/>
              <a:ext cx="805920" cy="2786082"/>
              <a:chOff x="8337755" y="1739981"/>
              <a:chExt cx="790301" cy="2732088"/>
            </a:xfrm>
            <a:solidFill>
              <a:srgbClr val="0078D7"/>
            </a:solidFill>
          </p:grpSpPr>
          <p:sp>
            <p:nvSpPr>
              <p:cNvPr id="118"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sp>
            <p:nvSpPr>
              <p:cNvPr id="119"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sp>
            <p:nvSpPr>
              <p:cNvPr id="120"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896283">
                  <a:defRPr/>
                </a:pPr>
                <a:endParaRPr lang="en-US" kern="0">
                  <a:solidFill>
                    <a:sysClr val="windowText" lastClr="000000"/>
                  </a:solidFill>
                  <a:latin typeface="Segoe UI"/>
                </a:endParaRPr>
              </a:p>
            </p:txBody>
          </p:sp>
        </p:grpSp>
        <p:pic>
          <p:nvPicPr>
            <p:cNvPr id="41" name="Picture 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562" y="2814035"/>
              <a:ext cx="776068" cy="908051"/>
            </a:xfrm>
            <a:prstGeom prst="rect">
              <a:avLst/>
            </a:prstGeom>
          </p:spPr>
        </p:pic>
        <p:pic>
          <p:nvPicPr>
            <p:cNvPr id="42" name="Picture 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144" y="4052422"/>
              <a:ext cx="861839" cy="1008410"/>
            </a:xfrm>
            <a:prstGeom prst="rect">
              <a:avLst/>
            </a:prstGeom>
          </p:spPr>
        </p:pic>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3112" y="1466616"/>
              <a:ext cx="685696" cy="802311"/>
            </a:xfrm>
            <a:prstGeom prst="rect">
              <a:avLst/>
            </a:prstGeom>
          </p:spPr>
        </p:pic>
        <p:grpSp>
          <p:nvGrpSpPr>
            <p:cNvPr id="44" name="Group 43"/>
            <p:cNvGrpSpPr/>
            <p:nvPr/>
          </p:nvGrpSpPr>
          <p:grpSpPr>
            <a:xfrm>
              <a:off x="8014019" y="1068065"/>
              <a:ext cx="1791377" cy="4186803"/>
              <a:chOff x="7759316" y="1657048"/>
              <a:chExt cx="1791631" cy="4187397"/>
            </a:xfrm>
          </p:grpSpPr>
          <p:sp>
            <p:nvSpPr>
              <p:cNvPr id="98" name="Rectangle 97"/>
              <p:cNvSpPr/>
              <p:nvPr/>
            </p:nvSpPr>
            <p:spPr bwMode="auto">
              <a:xfrm>
                <a:off x="7759316" y="1657048"/>
                <a:ext cx="1737360" cy="2734231"/>
              </a:xfrm>
              <a:prstGeom prst="rect">
                <a:avLst/>
              </a:prstGeom>
              <a:solidFill>
                <a:srgbClr val="5C2D91"/>
              </a:solidFill>
              <a:ln w="3175">
                <a:noFill/>
              </a:ln>
              <a:effectLst/>
            </p:spPr>
            <p:txBody>
              <a:bodyPr spcFirstLastPara="0" vert="horz" wrap="square" lIns="17920" tIns="89629" rIns="17920" bIns="89592" numCol="1" spcCol="1270" anchor="t" anchorCtr="0">
                <a:noAutofit/>
              </a:bodyPr>
              <a:lstStyle/>
              <a:p>
                <a:pPr algn="ctr" defTabSz="710648">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Intelligence</a:t>
                </a:r>
              </a:p>
            </p:txBody>
          </p:sp>
          <p:sp>
            <p:nvSpPr>
              <p:cNvPr id="100" name="Rectangle 99"/>
              <p:cNvSpPr/>
              <p:nvPr/>
            </p:nvSpPr>
            <p:spPr bwMode="auto">
              <a:xfrm>
                <a:off x="7759316" y="4491484"/>
                <a:ext cx="1737360" cy="1352961"/>
              </a:xfrm>
              <a:prstGeom prst="rect">
                <a:avLst/>
              </a:prstGeom>
              <a:solidFill>
                <a:srgbClr val="002050"/>
              </a:solidFill>
              <a:ln w="3175">
                <a:noFill/>
              </a:ln>
              <a:effectLst/>
            </p:spPr>
            <p:txBody>
              <a:bodyPr spcFirstLastPara="0" vert="horz" wrap="square" lIns="17920" tIns="89629" rIns="17920" bIns="89592" numCol="1" spcCol="1270" anchor="t" anchorCtr="0">
                <a:noAutofit/>
              </a:bodyPr>
              <a:lstStyle/>
              <a:p>
                <a:pPr algn="ctr" defTabSz="710648">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01" name="Rectangle 100"/>
              <p:cNvSpPr/>
              <p:nvPr/>
            </p:nvSpPr>
            <p:spPr>
              <a:xfrm>
                <a:off x="8282077" y="3724639"/>
                <a:ext cx="1268870" cy="263296"/>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Cortana</a:t>
                </a:r>
              </a:p>
            </p:txBody>
          </p:sp>
          <p:grpSp>
            <p:nvGrpSpPr>
              <p:cNvPr id="102" name="Group 101"/>
              <p:cNvGrpSpPr/>
              <p:nvPr/>
            </p:nvGrpSpPr>
            <p:grpSpPr>
              <a:xfrm>
                <a:off x="7886100" y="3695712"/>
                <a:ext cx="315759" cy="315759"/>
                <a:chOff x="3236100" y="589298"/>
                <a:chExt cx="5641200" cy="5641200"/>
              </a:xfrm>
            </p:grpSpPr>
            <p:sp>
              <p:nvSpPr>
                <p:cNvPr id="116"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3528" kern="0" dirty="0">
                    <a:solidFill>
                      <a:srgbClr val="FFFFFF"/>
                    </a:solidFill>
                    <a:latin typeface="Segoe UI"/>
                    <a:ea typeface="Segoe UI" pitchFamily="34" charset="0"/>
                    <a:cs typeface="Segoe UI" pitchFamily="34" charset="0"/>
                  </a:endParaRPr>
                </a:p>
              </p:txBody>
            </p:sp>
            <p:sp>
              <p:nvSpPr>
                <p:cNvPr id="117"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3528" kern="0" dirty="0">
                    <a:solidFill>
                      <a:srgbClr val="FFFFFF"/>
                    </a:solidFill>
                    <a:latin typeface="Segoe UI"/>
                    <a:ea typeface="Segoe UI" pitchFamily="34" charset="0"/>
                    <a:cs typeface="Segoe UI" pitchFamily="34" charset="0"/>
                  </a:endParaRPr>
                </a:p>
              </p:txBody>
            </p:sp>
          </p:grpSp>
          <p:sp>
            <p:nvSpPr>
              <p:cNvPr id="103" name="Rectangle 102"/>
              <p:cNvSpPr/>
              <p:nvPr/>
            </p:nvSpPr>
            <p:spPr>
              <a:xfrm>
                <a:off x="8282077" y="3055188"/>
                <a:ext cx="1268870" cy="432394"/>
              </a:xfrm>
              <a:prstGeom prst="rect">
                <a:avLst/>
              </a:prstGeom>
            </p:spPr>
            <p:txBody>
              <a:bodyPr wrap="square" anchor="ctr">
                <a:spAutoFit/>
              </a:bodyPr>
              <a:lstStyle/>
              <a:p>
                <a:pPr defTabSz="896283">
                  <a:defRPr/>
                </a:pPr>
                <a:r>
                  <a:rPr lang="en-US" sz="1077" kern="0" dirty="0">
                    <a:solidFill>
                      <a:srgbClr val="FFFFFF"/>
                    </a:solidFill>
                    <a:latin typeface="Roboto"/>
                    <a:cs typeface="Segoe UI Semilight" panose="020B0402040204020203" pitchFamily="34" charset="0"/>
                  </a:rPr>
                  <a:t>Bot </a:t>
                </a:r>
                <a:br>
                  <a:rPr lang="en-US" sz="1077" kern="0" dirty="0">
                    <a:solidFill>
                      <a:srgbClr val="FFFFFF"/>
                    </a:solidFill>
                    <a:latin typeface="Roboto"/>
                    <a:cs typeface="Segoe UI Semilight" panose="020B0402040204020203" pitchFamily="34" charset="0"/>
                  </a:rPr>
                </a:br>
                <a:r>
                  <a:rPr lang="en-US" sz="1077" kern="0" dirty="0">
                    <a:solidFill>
                      <a:srgbClr val="FFFFFF"/>
                    </a:solidFill>
                    <a:latin typeface="Roboto"/>
                    <a:cs typeface="Segoe UI Semilight" panose="020B0402040204020203" pitchFamily="34" charset="0"/>
                  </a:rPr>
                  <a:t>Framework</a:t>
                </a:r>
              </a:p>
            </p:txBody>
          </p:sp>
          <p:sp>
            <p:nvSpPr>
              <p:cNvPr id="104" name="Rectangle 103"/>
              <p:cNvSpPr/>
              <p:nvPr/>
            </p:nvSpPr>
            <p:spPr>
              <a:xfrm>
                <a:off x="8282077" y="2443589"/>
                <a:ext cx="1268870" cy="432394"/>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Cognitive Services</a:t>
                </a:r>
              </a:p>
            </p:txBody>
          </p:sp>
          <p:grpSp>
            <p:nvGrpSpPr>
              <p:cNvPr id="105" name="Group 104"/>
              <p:cNvGrpSpPr/>
              <p:nvPr/>
            </p:nvGrpSpPr>
            <p:grpSpPr>
              <a:xfrm>
                <a:off x="7830264" y="2521994"/>
                <a:ext cx="427431" cy="274077"/>
                <a:chOff x="7822816" y="2717080"/>
                <a:chExt cx="427431" cy="274077"/>
              </a:xfrm>
            </p:grpSpPr>
            <p:sp>
              <p:nvSpPr>
                <p:cNvPr id="114"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29" tIns="44815" rIns="89629" bIns="44815" numCol="1" anchor="t" anchorCtr="0" compatLnSpc="1">
                  <a:prstTxWarp prst="textNoShape">
                    <a:avLst/>
                  </a:prstTxWarp>
                  <a:noAutofit/>
                </a:bodyPr>
                <a:lstStyle/>
                <a:p>
                  <a:pPr defTabSz="896283">
                    <a:defRPr/>
                  </a:pPr>
                  <a:endParaRPr lang="en-US" sz="1765" kern="0" dirty="0">
                    <a:solidFill>
                      <a:srgbClr val="FFFFFF"/>
                    </a:solidFill>
                    <a:latin typeface="Roboto"/>
                  </a:endParaRPr>
                </a:p>
              </p:txBody>
            </p:sp>
            <p:sp>
              <p:nvSpPr>
                <p:cNvPr id="11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896283">
                    <a:defRPr/>
                  </a:pPr>
                  <a:endParaRPr lang="en-US" sz="1765" kern="0" dirty="0">
                    <a:solidFill>
                      <a:srgbClr val="FFFFFF"/>
                    </a:solidFill>
                    <a:latin typeface="Roboto"/>
                  </a:endParaRPr>
                </a:p>
              </p:txBody>
            </p:sp>
          </p:grpSp>
          <p:sp>
            <p:nvSpPr>
              <p:cNvPr id="106" name="Rectangle 105"/>
              <p:cNvSpPr/>
              <p:nvPr/>
            </p:nvSpPr>
            <p:spPr>
              <a:xfrm>
                <a:off x="8241821" y="5297166"/>
                <a:ext cx="1271017" cy="263296"/>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Power BI</a:t>
                </a:r>
              </a:p>
            </p:txBody>
          </p:sp>
          <p:grpSp>
            <p:nvGrpSpPr>
              <p:cNvPr id="107" name="Group 106"/>
              <p:cNvGrpSpPr/>
              <p:nvPr/>
            </p:nvGrpSpPr>
            <p:grpSpPr>
              <a:xfrm>
                <a:off x="7884058" y="5324140"/>
                <a:ext cx="324905" cy="207663"/>
                <a:chOff x="7884058" y="5368509"/>
                <a:chExt cx="324905" cy="207663"/>
              </a:xfrm>
            </p:grpSpPr>
            <p:sp>
              <p:nvSpPr>
                <p:cNvPr id="10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67" tIns="43935" rIns="87867" bIns="43935" numCol="1" anchor="t" anchorCtr="0" compatLnSpc="1">
                  <a:prstTxWarp prst="textNoShape">
                    <a:avLst/>
                  </a:prstTxWarp>
                </a:bodyPr>
                <a:lstStyle/>
                <a:p>
                  <a:pPr defTabSz="896283">
                    <a:defRPr/>
                  </a:pPr>
                  <a:endParaRPr lang="en-US" sz="1729" kern="0" dirty="0">
                    <a:solidFill>
                      <a:srgbClr val="FFFFFF"/>
                    </a:solidFill>
                    <a:latin typeface="Roboto"/>
                  </a:endParaRPr>
                </a:p>
              </p:txBody>
            </p:sp>
            <p:sp>
              <p:nvSpPr>
                <p:cNvPr id="11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67" tIns="43935" rIns="87867" bIns="43935" numCol="1" anchor="t" anchorCtr="0" compatLnSpc="1">
                  <a:prstTxWarp prst="textNoShape">
                    <a:avLst/>
                  </a:prstTxWarp>
                </a:bodyPr>
                <a:lstStyle/>
                <a:p>
                  <a:pPr defTabSz="896283">
                    <a:defRPr/>
                  </a:pPr>
                  <a:endParaRPr lang="en-US" sz="1729" kern="0" dirty="0">
                    <a:solidFill>
                      <a:srgbClr val="FFFFFF"/>
                    </a:solidFill>
                    <a:latin typeface="Roboto"/>
                  </a:endParaRPr>
                </a:p>
              </p:txBody>
            </p:sp>
            <p:sp>
              <p:nvSpPr>
                <p:cNvPr id="11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67" tIns="43935" rIns="87867" bIns="43935" numCol="1" anchor="t" anchorCtr="0" compatLnSpc="1">
                  <a:prstTxWarp prst="textNoShape">
                    <a:avLst/>
                  </a:prstTxWarp>
                </a:bodyPr>
                <a:lstStyle/>
                <a:p>
                  <a:pPr defTabSz="896283">
                    <a:defRPr/>
                  </a:pPr>
                  <a:endParaRPr lang="en-US" sz="1729" kern="0" dirty="0">
                    <a:solidFill>
                      <a:srgbClr val="FFFFFF"/>
                    </a:solidFill>
                    <a:latin typeface="Roboto"/>
                  </a:endParaRPr>
                </a:p>
              </p:txBody>
            </p:sp>
            <p:sp>
              <p:nvSpPr>
                <p:cNvPr id="11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67" tIns="43935" rIns="87867" bIns="43935" numCol="1" anchor="t" anchorCtr="0" compatLnSpc="1">
                  <a:prstTxWarp prst="textNoShape">
                    <a:avLst/>
                  </a:prstTxWarp>
                </a:bodyPr>
                <a:lstStyle/>
                <a:p>
                  <a:pPr defTabSz="896283">
                    <a:defRPr/>
                  </a:pPr>
                  <a:endParaRPr lang="en-US" sz="1729" kern="0" dirty="0">
                    <a:solidFill>
                      <a:srgbClr val="FFFFFF"/>
                    </a:solidFill>
                    <a:latin typeface="Roboto"/>
                  </a:endParaRPr>
                </a:p>
              </p:txBody>
            </p:sp>
            <p:sp>
              <p:nvSpPr>
                <p:cNvPr id="11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67" tIns="43935" rIns="87867" bIns="43935" numCol="1" anchor="t" anchorCtr="0" compatLnSpc="1">
                  <a:prstTxWarp prst="textNoShape">
                    <a:avLst/>
                  </a:prstTxWarp>
                </a:bodyPr>
                <a:lstStyle/>
                <a:p>
                  <a:pPr defTabSz="896283">
                    <a:defRPr/>
                  </a:pPr>
                  <a:endParaRPr lang="en-US" sz="1729" kern="0" dirty="0">
                    <a:solidFill>
                      <a:srgbClr val="FFFFFF"/>
                    </a:solidFill>
                    <a:latin typeface="Roboto"/>
                  </a:endParaRPr>
                </a:p>
              </p:txBody>
            </p:sp>
          </p:grpSp>
          <p:sp>
            <p:nvSpPr>
              <p:cNvPr id="108"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913997"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5" name="Group 44"/>
            <p:cNvGrpSpPr/>
            <p:nvPr/>
          </p:nvGrpSpPr>
          <p:grpSpPr>
            <a:xfrm>
              <a:off x="2441514" y="1068065"/>
              <a:ext cx="1737457" cy="4186802"/>
              <a:chOff x="2186019" y="1657048"/>
              <a:chExt cx="1737703" cy="4187396"/>
            </a:xfrm>
          </p:grpSpPr>
          <p:sp>
            <p:nvSpPr>
              <p:cNvPr id="88" name="Rectangle 87"/>
              <p:cNvSpPr/>
              <p:nvPr/>
            </p:nvSpPr>
            <p:spPr bwMode="auto">
              <a:xfrm>
                <a:off x="2186019" y="1657048"/>
                <a:ext cx="1737360" cy="4187396"/>
              </a:xfrm>
              <a:prstGeom prst="rect">
                <a:avLst/>
              </a:prstGeom>
              <a:solidFill>
                <a:srgbClr val="002050"/>
              </a:solidFill>
              <a:ln w="3175">
                <a:noFill/>
              </a:ln>
              <a:effectLst/>
            </p:spPr>
            <p:txBody>
              <a:bodyPr spcFirstLastPara="0" vert="horz" wrap="square" lIns="17920" tIns="89629" rIns="17920" bIns="89592" numCol="1" spcCol="1270" anchor="t" anchorCtr="0">
                <a:noAutofit/>
              </a:bodyPr>
              <a:lstStyle/>
              <a:p>
                <a:pPr algn="ctr" defTabSz="710648">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89" name="Rectangle 88"/>
              <p:cNvSpPr/>
              <p:nvPr/>
            </p:nvSpPr>
            <p:spPr>
              <a:xfrm>
                <a:off x="2652706" y="3724638"/>
                <a:ext cx="1271016" cy="263296"/>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Event Hubs</a:t>
                </a:r>
                <a:endParaRPr lang="en-US" sz="1077" kern="0" dirty="0">
                  <a:solidFill>
                    <a:srgbClr val="FFFFFF"/>
                  </a:solidFill>
                  <a:latin typeface="Roboto"/>
                </a:endParaRPr>
              </a:p>
            </p:txBody>
          </p:sp>
          <p:sp>
            <p:nvSpPr>
              <p:cNvPr id="90" name="Rectangle 89"/>
              <p:cNvSpPr/>
              <p:nvPr/>
            </p:nvSpPr>
            <p:spPr>
              <a:xfrm>
                <a:off x="2652706" y="3161800"/>
                <a:ext cx="1271016" cy="263296"/>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Data Catalog</a:t>
                </a:r>
              </a:p>
            </p:txBody>
          </p:sp>
          <p:grpSp>
            <p:nvGrpSpPr>
              <p:cNvPr id="91" name="Group 90"/>
              <p:cNvGrpSpPr/>
              <p:nvPr/>
            </p:nvGrpSpPr>
            <p:grpSpPr>
              <a:xfrm>
                <a:off x="2337795" y="3119355"/>
                <a:ext cx="274994" cy="292527"/>
                <a:chOff x="3232150" y="382588"/>
                <a:chExt cx="5727700" cy="6092825"/>
              </a:xfrm>
              <a:solidFill>
                <a:srgbClr val="FFFFFF"/>
              </a:solidFill>
            </p:grpSpPr>
            <p:sp>
              <p:nvSpPr>
                <p:cNvPr id="9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83">
                    <a:defRPr/>
                  </a:pPr>
                  <a:endParaRPr lang="en-US" sz="1765" kern="0" dirty="0">
                    <a:solidFill>
                      <a:srgbClr val="FFFFFF"/>
                    </a:solidFill>
                    <a:latin typeface="Roboto"/>
                  </a:endParaRPr>
                </a:p>
              </p:txBody>
            </p:sp>
            <p:sp>
              <p:nvSpPr>
                <p:cNvPr id="9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83">
                    <a:defRPr/>
                  </a:pPr>
                  <a:endParaRPr lang="en-US" sz="1765" kern="0" dirty="0">
                    <a:solidFill>
                      <a:srgbClr val="FFFFFF"/>
                    </a:solidFill>
                    <a:latin typeface="Roboto"/>
                  </a:endParaRPr>
                </a:p>
              </p:txBody>
            </p:sp>
            <p:sp>
              <p:nvSpPr>
                <p:cNvPr id="9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83">
                    <a:defRPr/>
                  </a:pPr>
                  <a:endParaRPr lang="en-US" sz="1765" kern="0" dirty="0">
                    <a:solidFill>
                      <a:srgbClr val="FFFFFF"/>
                    </a:solidFill>
                    <a:latin typeface="Roboto"/>
                  </a:endParaRPr>
                </a:p>
              </p:txBody>
            </p:sp>
          </p:grpSp>
          <p:sp>
            <p:nvSpPr>
              <p:cNvPr id="92" name="Rectangle 91"/>
              <p:cNvSpPr/>
              <p:nvPr/>
            </p:nvSpPr>
            <p:spPr>
              <a:xfrm>
                <a:off x="2652706" y="2528227"/>
                <a:ext cx="1271016" cy="263296"/>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Data Factory </a:t>
                </a:r>
                <a:endParaRPr lang="en-US" sz="1077" kern="0" dirty="0">
                  <a:solidFill>
                    <a:srgbClr val="FFFFFF"/>
                  </a:solidFill>
                  <a:latin typeface="Roboto"/>
                </a:endParaRPr>
              </a:p>
            </p:txBody>
          </p:sp>
          <p:sp>
            <p:nvSpPr>
              <p:cNvPr id="93"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913997"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94"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913997"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6" name="Group 45"/>
            <p:cNvGrpSpPr/>
            <p:nvPr/>
          </p:nvGrpSpPr>
          <p:grpSpPr>
            <a:xfrm>
              <a:off x="6156519" y="1068066"/>
              <a:ext cx="1737113" cy="4186802"/>
              <a:chOff x="5901551" y="1657049"/>
              <a:chExt cx="1737360" cy="4187396"/>
            </a:xfrm>
          </p:grpSpPr>
          <p:sp>
            <p:nvSpPr>
              <p:cNvPr id="72" name="Rectangle 71"/>
              <p:cNvSpPr/>
              <p:nvPr/>
            </p:nvSpPr>
            <p:spPr bwMode="auto">
              <a:xfrm>
                <a:off x="5901551" y="1657049"/>
                <a:ext cx="1737360" cy="4187396"/>
              </a:xfrm>
              <a:prstGeom prst="rect">
                <a:avLst/>
              </a:prstGeom>
              <a:solidFill>
                <a:srgbClr val="002050"/>
              </a:solidFill>
              <a:ln w="3175">
                <a:noFill/>
              </a:ln>
              <a:effectLst/>
            </p:spPr>
            <p:txBody>
              <a:bodyPr spcFirstLastPara="0" vert="horz" wrap="square" lIns="17920" tIns="89629" rIns="17920" bIns="89592" numCol="1" spcCol="1270" anchor="t" anchorCtr="0">
                <a:noAutofit/>
              </a:bodyPr>
              <a:lstStyle/>
              <a:p>
                <a:pPr algn="ctr" defTabSz="710648">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73" name="Rectangle 72"/>
              <p:cNvSpPr/>
              <p:nvPr/>
            </p:nvSpPr>
            <p:spPr>
              <a:xfrm>
                <a:off x="6340519" y="3555361"/>
                <a:ext cx="1268871" cy="601493"/>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HDInsight </a:t>
                </a:r>
              </a:p>
              <a:p>
                <a:pPr defTabSz="896283">
                  <a:defRPr/>
                </a:pPr>
                <a:r>
                  <a:rPr lang="en-US" sz="1077" kern="0" dirty="0">
                    <a:solidFill>
                      <a:srgbClr val="FFFFFF"/>
                    </a:solidFill>
                    <a:latin typeface="Roboto"/>
                    <a:cs typeface="Segoe UI Semilight" panose="020B0402040204020203" pitchFamily="34" charset="0"/>
                  </a:rPr>
                  <a:t>(Hadoop and Spark)</a:t>
                </a:r>
              </a:p>
            </p:txBody>
          </p:sp>
          <p:sp>
            <p:nvSpPr>
              <p:cNvPr id="74" name="Rectangle 73"/>
              <p:cNvSpPr/>
              <p:nvPr/>
            </p:nvSpPr>
            <p:spPr>
              <a:xfrm>
                <a:off x="6340519" y="4283607"/>
                <a:ext cx="1268871" cy="263296"/>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Stream Analytics</a:t>
                </a:r>
              </a:p>
            </p:txBody>
          </p:sp>
          <p:sp>
            <p:nvSpPr>
              <p:cNvPr id="75" name="Rectangle 74"/>
              <p:cNvSpPr/>
              <p:nvPr/>
            </p:nvSpPr>
            <p:spPr>
              <a:xfrm>
                <a:off x="6340519" y="3055939"/>
                <a:ext cx="1268871" cy="432394"/>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Data Lake Analytics</a:t>
                </a:r>
              </a:p>
            </p:txBody>
          </p:sp>
          <p:grpSp>
            <p:nvGrpSpPr>
              <p:cNvPr id="76" name="Group 75"/>
              <p:cNvGrpSpPr/>
              <p:nvPr/>
            </p:nvGrpSpPr>
            <p:grpSpPr>
              <a:xfrm>
                <a:off x="6046429" y="3138987"/>
                <a:ext cx="220642" cy="288624"/>
                <a:chOff x="3473450" y="4579938"/>
                <a:chExt cx="1741488" cy="2278062"/>
              </a:xfrm>
              <a:solidFill>
                <a:srgbClr val="FFFFFF"/>
              </a:solidFill>
            </p:grpSpPr>
            <p:sp>
              <p:nvSpPr>
                <p:cNvPr id="8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83">
                    <a:defRPr/>
                  </a:pPr>
                  <a:endParaRPr lang="en-US" sz="1765" kern="0" dirty="0">
                    <a:solidFill>
                      <a:srgbClr val="FFFFFF"/>
                    </a:solidFill>
                    <a:latin typeface="Roboto"/>
                  </a:endParaRPr>
                </a:p>
              </p:txBody>
            </p:sp>
            <p:sp>
              <p:nvSpPr>
                <p:cNvPr id="8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83">
                    <a:defRPr/>
                  </a:pPr>
                  <a:endParaRPr lang="en-US" sz="1765" kern="0" dirty="0">
                    <a:solidFill>
                      <a:srgbClr val="FFFFFF"/>
                    </a:solidFill>
                    <a:latin typeface="Roboto"/>
                  </a:endParaRPr>
                </a:p>
              </p:txBody>
            </p:sp>
            <p:sp>
              <p:nvSpPr>
                <p:cNvPr id="8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83">
                    <a:defRPr/>
                  </a:pPr>
                  <a:endParaRPr lang="en-US" sz="1765" kern="0" dirty="0">
                    <a:solidFill>
                      <a:srgbClr val="FFFFFF"/>
                    </a:solidFill>
                    <a:latin typeface="Roboto"/>
                  </a:endParaRPr>
                </a:p>
              </p:txBody>
            </p:sp>
          </p:grpSp>
          <p:sp>
            <p:nvSpPr>
              <p:cNvPr id="77" name="Rectangle 76"/>
              <p:cNvSpPr/>
              <p:nvPr/>
            </p:nvSpPr>
            <p:spPr>
              <a:xfrm>
                <a:off x="6340519" y="2443589"/>
                <a:ext cx="1268871" cy="432394"/>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Machine Learning</a:t>
                </a:r>
              </a:p>
            </p:txBody>
          </p:sp>
          <p:grpSp>
            <p:nvGrpSpPr>
              <p:cNvPr id="78" name="Group 77"/>
              <p:cNvGrpSpPr/>
              <p:nvPr/>
            </p:nvGrpSpPr>
            <p:grpSpPr>
              <a:xfrm>
                <a:off x="5982706" y="4285927"/>
                <a:ext cx="352655" cy="270905"/>
                <a:chOff x="1260022" y="5196402"/>
                <a:chExt cx="3273425" cy="2514600"/>
              </a:xfrm>
              <a:solidFill>
                <a:srgbClr val="FFFFFF"/>
              </a:solidFill>
            </p:grpSpPr>
            <p:sp>
              <p:nvSpPr>
                <p:cNvPr id="81"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83">
                    <a:defRPr/>
                  </a:pPr>
                  <a:endParaRPr lang="en-US" sz="1765" dirty="0">
                    <a:solidFill>
                      <a:srgbClr val="FFFFFF"/>
                    </a:solidFill>
                    <a:latin typeface="Segoe UI"/>
                  </a:endParaRPr>
                </a:p>
              </p:txBody>
            </p:sp>
            <p:sp>
              <p:nvSpPr>
                <p:cNvPr id="82"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83">
                    <a:defRPr/>
                  </a:pPr>
                  <a:endParaRPr lang="en-US" sz="1765" dirty="0">
                    <a:solidFill>
                      <a:srgbClr val="FFFFFF"/>
                    </a:solidFill>
                    <a:latin typeface="Segoe UI"/>
                  </a:endParaRPr>
                </a:p>
              </p:txBody>
            </p:sp>
            <p:sp>
              <p:nvSpPr>
                <p:cNvPr id="83"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83">
                    <a:defRPr/>
                  </a:pPr>
                  <a:endParaRPr lang="en-US" sz="1765" dirty="0">
                    <a:solidFill>
                      <a:srgbClr val="FFFFFF"/>
                    </a:solidFill>
                    <a:latin typeface="Segoe UI"/>
                  </a:endParaRPr>
                </a:p>
              </p:txBody>
            </p:sp>
            <p:sp>
              <p:nvSpPr>
                <p:cNvPr id="84"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83">
                    <a:defRPr/>
                  </a:pPr>
                  <a:endParaRPr lang="en-US" sz="1765" dirty="0">
                    <a:solidFill>
                      <a:srgbClr val="FFFFFF"/>
                    </a:solidFill>
                    <a:latin typeface="Segoe UI"/>
                  </a:endParaRPr>
                </a:p>
              </p:txBody>
            </p:sp>
          </p:grpSp>
          <p:sp>
            <p:nvSpPr>
              <p:cNvPr id="79"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29" tIns="44815" rIns="89629" bIns="44815" numCol="1" anchor="t" anchorCtr="0" compatLnSpc="1">
                <a:prstTxWarp prst="textNoShape">
                  <a:avLst/>
                </a:prstTxWarp>
              </a:bodyPr>
              <a:lstStyle/>
              <a:p>
                <a:pPr defTabSz="896283">
                  <a:defRPr/>
                </a:pPr>
                <a:endParaRPr lang="en-US" sz="1568" kern="0" dirty="0">
                  <a:solidFill>
                    <a:srgbClr val="FFFFFF"/>
                  </a:solidFill>
                  <a:latin typeface="Roboto"/>
                </a:endParaRPr>
              </a:p>
            </p:txBody>
          </p:sp>
          <p:sp>
            <p:nvSpPr>
              <p:cNvPr id="80"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913997"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7" name="Group 46"/>
            <p:cNvGrpSpPr/>
            <p:nvPr/>
          </p:nvGrpSpPr>
          <p:grpSpPr>
            <a:xfrm>
              <a:off x="4299017" y="1068066"/>
              <a:ext cx="1737113" cy="4186803"/>
              <a:chOff x="4043785" y="1657049"/>
              <a:chExt cx="1737360" cy="4187396"/>
            </a:xfrm>
          </p:grpSpPr>
          <p:sp>
            <p:nvSpPr>
              <p:cNvPr id="48" name="Rectangle 47"/>
              <p:cNvSpPr/>
              <p:nvPr/>
            </p:nvSpPr>
            <p:spPr bwMode="auto">
              <a:xfrm>
                <a:off x="4043785" y="1657049"/>
                <a:ext cx="1737360" cy="4187396"/>
              </a:xfrm>
              <a:prstGeom prst="rect">
                <a:avLst/>
              </a:prstGeom>
              <a:solidFill>
                <a:srgbClr val="002050"/>
              </a:solidFill>
              <a:ln w="3175">
                <a:noFill/>
              </a:ln>
              <a:effectLst/>
            </p:spPr>
            <p:txBody>
              <a:bodyPr spcFirstLastPara="0" vert="horz" wrap="square" lIns="17920" tIns="89629" rIns="17920" bIns="89592" numCol="1" spcCol="1270" anchor="t" anchorCtr="0">
                <a:noAutofit/>
              </a:bodyPr>
              <a:lstStyle/>
              <a:p>
                <a:pPr algn="ctr" defTabSz="710648">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49" name="Rectangle 48"/>
              <p:cNvSpPr/>
              <p:nvPr/>
            </p:nvSpPr>
            <p:spPr>
              <a:xfrm>
                <a:off x="4508691" y="3055939"/>
                <a:ext cx="1271016" cy="432394"/>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SQL Data </a:t>
                </a:r>
              </a:p>
              <a:p>
                <a:pPr defTabSz="896283">
                  <a:defRPr/>
                </a:pPr>
                <a:r>
                  <a:rPr lang="en-US" sz="1077" kern="0" dirty="0">
                    <a:solidFill>
                      <a:srgbClr val="FFFFFF"/>
                    </a:solidFill>
                    <a:latin typeface="Roboto"/>
                    <a:cs typeface="Segoe UI Semilight" panose="020B0402040204020203" pitchFamily="34" charset="0"/>
                  </a:rPr>
                  <a:t>Warehouse</a:t>
                </a:r>
              </a:p>
            </p:txBody>
          </p:sp>
          <p:sp>
            <p:nvSpPr>
              <p:cNvPr id="50" name="Rectangle 49"/>
              <p:cNvSpPr/>
              <p:nvPr/>
            </p:nvSpPr>
            <p:spPr>
              <a:xfrm>
                <a:off x="4494875" y="2528228"/>
                <a:ext cx="1271016" cy="263296"/>
              </a:xfrm>
              <a:prstGeom prst="rect">
                <a:avLst/>
              </a:prstGeom>
            </p:spPr>
            <p:txBody>
              <a:bodyPr wrap="square">
                <a:spAutoFit/>
              </a:bodyPr>
              <a:lstStyle/>
              <a:p>
                <a:pPr defTabSz="896283">
                  <a:defRPr/>
                </a:pPr>
                <a:r>
                  <a:rPr lang="en-US" sz="1077" kern="0" dirty="0">
                    <a:solidFill>
                      <a:srgbClr val="FFFFFF"/>
                    </a:solidFill>
                    <a:latin typeface="Roboto"/>
                    <a:cs typeface="Segoe UI Semilight" panose="020B0402040204020203" pitchFamily="34" charset="0"/>
                  </a:rPr>
                  <a:t>Data Lake Store</a:t>
                </a:r>
              </a:p>
            </p:txBody>
          </p:sp>
          <p:grpSp>
            <p:nvGrpSpPr>
              <p:cNvPr id="51" name="Group 50"/>
              <p:cNvGrpSpPr/>
              <p:nvPr/>
            </p:nvGrpSpPr>
            <p:grpSpPr>
              <a:xfrm>
                <a:off x="4186343" y="2533436"/>
                <a:ext cx="251192" cy="251192"/>
                <a:chOff x="4068192" y="3363795"/>
                <a:chExt cx="324957" cy="324957"/>
              </a:xfrm>
            </p:grpSpPr>
            <p:sp>
              <p:nvSpPr>
                <p:cNvPr id="55"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Oval 62"/>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65"/>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Oval 66"/>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Oval 69"/>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Oval 70"/>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91"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2" name="Group 51"/>
              <p:cNvGrpSpPr/>
              <p:nvPr/>
            </p:nvGrpSpPr>
            <p:grpSpPr>
              <a:xfrm>
                <a:off x="4186988" y="3119355"/>
                <a:ext cx="248256" cy="304055"/>
                <a:chOff x="-3084513" y="3390510"/>
                <a:chExt cx="2716213" cy="3363913"/>
              </a:xfrm>
              <a:solidFill>
                <a:srgbClr val="FFFFFF"/>
              </a:solidFill>
            </p:grpSpPr>
            <p:sp>
              <p:nvSpPr>
                <p:cNvPr id="5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83">
                    <a:defRPr/>
                  </a:pPr>
                  <a:endParaRPr lang="en-US" sz="1765" kern="0" dirty="0">
                    <a:solidFill>
                      <a:srgbClr val="FFFFFF"/>
                    </a:solidFill>
                    <a:latin typeface="Roboto"/>
                  </a:endParaRPr>
                </a:p>
              </p:txBody>
            </p:sp>
            <p:sp>
              <p:nvSpPr>
                <p:cNvPr id="5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896283">
                    <a:defRPr/>
                  </a:pPr>
                  <a:endParaRPr lang="en-US" sz="1765" kern="0" dirty="0">
                    <a:solidFill>
                      <a:srgbClr val="FFFFFF"/>
                    </a:solidFill>
                    <a:latin typeface="Roboto"/>
                  </a:endParaRPr>
                </a:p>
              </p:txBody>
            </p:sp>
          </p:grpSp>
        </p:grpSp>
      </p:grpSp>
    </p:spTree>
    <p:extLst>
      <p:ext uri="{BB962C8B-B14F-4D97-AF65-F5344CB8AC3E}">
        <p14:creationId xmlns:p14="http://schemas.microsoft.com/office/powerpoint/2010/main" val="1202188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alphaModFix amt="29000"/>
          </a:blip>
          <a:stretch>
            <a:fillRect/>
          </a:stretch>
        </p:blipFill>
        <p:spPr>
          <a:xfrm>
            <a:off x="0" y="1413246"/>
            <a:ext cx="12310947" cy="6924908"/>
          </a:xfrm>
          <a:prstGeom prst="rect">
            <a:avLst/>
          </a:prstGeom>
        </p:spPr>
      </p:pic>
      <p:sp>
        <p:nvSpPr>
          <p:cNvPr id="8" name="Title 7"/>
          <p:cNvSpPr>
            <a:spLocks noGrp="1"/>
          </p:cNvSpPr>
          <p:nvPr>
            <p:ph type="title"/>
          </p:nvPr>
        </p:nvSpPr>
        <p:spPr>
          <a:xfrm>
            <a:off x="584981" y="381373"/>
            <a:ext cx="4291819" cy="831125"/>
          </a:xfrm>
        </p:spPr>
        <p:txBody>
          <a:bodyPr/>
          <a:lstStyle/>
          <a:p>
            <a:r>
              <a:rPr lang="en-US" dirty="0">
                <a:solidFill>
                  <a:srgbClr val="5C2D91"/>
                </a:solidFill>
              </a:rPr>
              <a:t>Microsoft</a:t>
            </a:r>
            <a:br>
              <a:rPr lang="en-US" dirty="0"/>
            </a:br>
            <a:r>
              <a:rPr lang="en-US" dirty="0"/>
              <a:t>Azure Machine Learning</a:t>
            </a:r>
            <a:endParaRPr lang="uk-UA" dirty="0">
              <a:solidFill>
                <a:schemeClr val="accent1"/>
              </a:solidFill>
            </a:endParaRPr>
          </a:p>
        </p:txBody>
      </p:sp>
      <p:sp>
        <p:nvSpPr>
          <p:cNvPr id="99" name="Business Trans large"/>
          <p:cNvSpPr txBox="1"/>
          <p:nvPr/>
        </p:nvSpPr>
        <p:spPr>
          <a:xfrm>
            <a:off x="4560995" y="3122347"/>
            <a:ext cx="3070013" cy="805376"/>
          </a:xfrm>
          <a:prstGeom prst="rect">
            <a:avLst/>
          </a:prstGeom>
          <a:noFill/>
          <a:ln w="25400">
            <a:noFill/>
            <a:miter lim="800000"/>
          </a:ln>
        </p:spPr>
        <p:txBody>
          <a:bodyPr wrap="square" lIns="0" tIns="0" rIns="0" bIns="0" rtlCol="0" anchor="ctr">
            <a:noAutofit/>
          </a:bodyPr>
          <a:lstStyle/>
          <a:p>
            <a:pPr algn="ctr" defTabSz="896283">
              <a:defRPr/>
            </a:pPr>
            <a:endParaRPr lang="en-US" sz="3136" kern="0" dirty="0">
              <a:ln w="3175">
                <a:noFill/>
              </a:ln>
              <a:gradFill>
                <a:gsLst>
                  <a:gs pos="16814">
                    <a:srgbClr val="0078D7"/>
                  </a:gs>
                  <a:gs pos="100000">
                    <a:srgbClr val="0078D7"/>
                  </a:gs>
                </a:gsLst>
                <a:lin ang="5400000" scaled="1"/>
              </a:gradFill>
              <a:latin typeface="Segoe UI Light"/>
              <a:cs typeface="Segoe UI Semibold" panose="020B0702040204020203" pitchFamily="34" charset="0"/>
            </a:endParaRPr>
          </a:p>
        </p:txBody>
      </p:sp>
      <p:sp>
        <p:nvSpPr>
          <p:cNvPr id="7" name="Text Placeholder 6"/>
          <p:cNvSpPr txBox="1">
            <a:spLocks/>
          </p:cNvSpPr>
          <p:nvPr/>
        </p:nvSpPr>
        <p:spPr>
          <a:xfrm>
            <a:off x="1366711" y="3824916"/>
            <a:ext cx="14299917" cy="1150400"/>
          </a:xfrm>
          <a:prstGeom prst="rect">
            <a:avLst/>
          </a:prstGeom>
        </p:spPr>
        <p:txBody>
          <a:bodyPr/>
          <a:lstStyle>
            <a:lvl1pPr marL="171426" indent="-171426" algn="l" defTabSz="68570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78" indent="-171426" algn="l" defTabSz="68570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31" indent="-171426" algn="l" defTabSz="68570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8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83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88"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40"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9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24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250">
              <a:spcBef>
                <a:spcPts val="1000"/>
              </a:spcBef>
              <a:buNone/>
            </a:pPr>
            <a:r>
              <a:rPr lang="en-US" sz="2800" dirty="0">
                <a:solidFill>
                  <a:srgbClr val="5C2D91"/>
                </a:solidFill>
                <a:latin typeface="Roboto"/>
              </a:rPr>
              <a:t>A fully managed cloud service that enables you to </a:t>
            </a:r>
          </a:p>
          <a:p>
            <a:pPr marL="0" indent="0" defTabSz="914250">
              <a:spcBef>
                <a:spcPts val="1000"/>
              </a:spcBef>
              <a:buNone/>
            </a:pPr>
            <a:r>
              <a:rPr lang="en-US" sz="2800" dirty="0">
                <a:solidFill>
                  <a:srgbClr val="5C2D91"/>
                </a:solidFill>
                <a:latin typeface="Roboto"/>
              </a:rPr>
              <a:t>easily build, deploy, and share predictive analytics solutions.</a:t>
            </a:r>
          </a:p>
        </p:txBody>
      </p:sp>
    </p:spTree>
    <p:extLst>
      <p:ext uri="{BB962C8B-B14F-4D97-AF65-F5344CB8AC3E}">
        <p14:creationId xmlns:p14="http://schemas.microsoft.com/office/powerpoint/2010/main" val="3663770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4981" y="381373"/>
            <a:ext cx="4291819" cy="831125"/>
          </a:xfrm>
        </p:spPr>
        <p:txBody>
          <a:bodyPr/>
          <a:lstStyle/>
          <a:p>
            <a:r>
              <a:rPr lang="en-US" dirty="0">
                <a:solidFill>
                  <a:srgbClr val="5C2D91"/>
                </a:solidFill>
              </a:rPr>
              <a:t>Microsoft</a:t>
            </a:r>
            <a:br>
              <a:rPr lang="en-US" dirty="0"/>
            </a:br>
            <a:r>
              <a:rPr lang="en-US" dirty="0"/>
              <a:t>Azure Machine Learning</a:t>
            </a:r>
            <a:endParaRPr lang="uk-UA" dirty="0">
              <a:solidFill>
                <a:schemeClr val="accent1"/>
              </a:solidFill>
            </a:endParaRPr>
          </a:p>
        </p:txBody>
      </p:sp>
      <p:sp>
        <p:nvSpPr>
          <p:cNvPr id="99" name="Business Trans large"/>
          <p:cNvSpPr txBox="1"/>
          <p:nvPr/>
        </p:nvSpPr>
        <p:spPr>
          <a:xfrm>
            <a:off x="4560995" y="3122347"/>
            <a:ext cx="3070013" cy="805376"/>
          </a:xfrm>
          <a:prstGeom prst="rect">
            <a:avLst/>
          </a:prstGeom>
          <a:noFill/>
          <a:ln w="25400">
            <a:noFill/>
            <a:miter lim="800000"/>
          </a:ln>
        </p:spPr>
        <p:txBody>
          <a:bodyPr wrap="square" lIns="0" tIns="0" rIns="0" bIns="0" rtlCol="0" anchor="ctr">
            <a:noAutofit/>
          </a:bodyPr>
          <a:lstStyle/>
          <a:p>
            <a:pPr algn="ctr" defTabSz="896283">
              <a:defRPr/>
            </a:pPr>
            <a:endParaRPr lang="en-US" sz="3136" kern="0" dirty="0">
              <a:ln w="3175">
                <a:noFill/>
              </a:ln>
              <a:gradFill>
                <a:gsLst>
                  <a:gs pos="16814">
                    <a:srgbClr val="0078D7"/>
                  </a:gs>
                  <a:gs pos="100000">
                    <a:srgbClr val="0078D7"/>
                  </a:gs>
                </a:gsLst>
                <a:lin ang="5400000" scaled="1"/>
              </a:gradFill>
              <a:latin typeface="Segoe UI Light"/>
              <a:cs typeface="Segoe UI Semibold" panose="020B0702040204020203" pitchFamily="34" charset="0"/>
            </a:endParaRPr>
          </a:p>
        </p:txBody>
      </p:sp>
      <p:sp>
        <p:nvSpPr>
          <p:cNvPr id="7" name="Text Placeholder 6"/>
          <p:cNvSpPr txBox="1">
            <a:spLocks/>
          </p:cNvSpPr>
          <p:nvPr/>
        </p:nvSpPr>
        <p:spPr>
          <a:xfrm>
            <a:off x="584982" y="2104448"/>
            <a:ext cx="14299917" cy="1150400"/>
          </a:xfrm>
          <a:prstGeom prst="rect">
            <a:avLst/>
          </a:prstGeom>
        </p:spPr>
        <p:txBody>
          <a:bodyPr/>
          <a:lstStyle>
            <a:lvl1pPr marL="171426" indent="-171426" algn="l" defTabSz="68570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78" indent="-171426" algn="l" defTabSz="68570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31" indent="-171426" algn="l" defTabSz="68570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8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83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88"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40"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9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24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250">
              <a:spcBef>
                <a:spcPts val="1000"/>
              </a:spcBef>
              <a:buNone/>
            </a:pPr>
            <a:r>
              <a:rPr lang="en-US" sz="3200" dirty="0">
                <a:solidFill>
                  <a:srgbClr val="0A091B"/>
                </a:solidFill>
                <a:latin typeface="Roboto"/>
              </a:rPr>
              <a:t>Creating great ML models takes:</a:t>
            </a:r>
          </a:p>
          <a:p>
            <a:pPr marL="0" indent="0" defTabSz="914250">
              <a:spcBef>
                <a:spcPts val="1000"/>
              </a:spcBef>
              <a:buNone/>
            </a:pPr>
            <a:endParaRPr lang="en-US" sz="2800" dirty="0">
              <a:solidFill>
                <a:srgbClr val="0A091B"/>
              </a:solidFill>
              <a:latin typeface="Roboto"/>
            </a:endParaRPr>
          </a:p>
          <a:p>
            <a:pPr marL="685687" lvl="1" indent="-228562" defTabSz="914250">
              <a:spcBef>
                <a:spcPts val="500"/>
              </a:spcBef>
            </a:pPr>
            <a:r>
              <a:rPr lang="en-US" sz="2400" dirty="0">
                <a:solidFill>
                  <a:srgbClr val="5C2D91"/>
                </a:solidFill>
                <a:latin typeface="Roboto"/>
              </a:rPr>
              <a:t>Lots of high quality, tagged data. Quality is key!</a:t>
            </a:r>
          </a:p>
          <a:p>
            <a:pPr marL="685687" lvl="1" indent="-228562" defTabSz="914250">
              <a:spcBef>
                <a:spcPts val="500"/>
              </a:spcBef>
            </a:pPr>
            <a:r>
              <a:rPr lang="en-US" sz="2400" dirty="0">
                <a:solidFill>
                  <a:srgbClr val="5C2D91"/>
                </a:solidFill>
                <a:latin typeface="Roboto"/>
              </a:rPr>
              <a:t>Lots of expertise </a:t>
            </a:r>
          </a:p>
          <a:p>
            <a:pPr marL="685687" lvl="1" indent="-228562" defTabSz="914250">
              <a:spcBef>
                <a:spcPts val="500"/>
              </a:spcBef>
            </a:pPr>
            <a:r>
              <a:rPr lang="en-US" sz="2400" dirty="0">
                <a:solidFill>
                  <a:srgbClr val="5C2D91"/>
                </a:solidFill>
                <a:latin typeface="Roboto"/>
              </a:rPr>
              <a:t>Lots and lots of computing power</a:t>
            </a:r>
          </a:p>
          <a:p>
            <a:pPr marL="685687" lvl="1" indent="-228562" defTabSz="914250">
              <a:spcBef>
                <a:spcPts val="500"/>
              </a:spcBef>
            </a:pPr>
            <a:r>
              <a:rPr lang="en-US" sz="2400" dirty="0">
                <a:solidFill>
                  <a:srgbClr val="5C2D91"/>
                </a:solidFill>
                <a:latin typeface="Roboto"/>
              </a:rPr>
              <a:t>Commitment to improvement</a:t>
            </a:r>
          </a:p>
        </p:txBody>
      </p:sp>
    </p:spTree>
    <p:extLst>
      <p:ext uri="{BB962C8B-B14F-4D97-AF65-F5344CB8AC3E}">
        <p14:creationId xmlns:p14="http://schemas.microsoft.com/office/powerpoint/2010/main" val="1918118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4981" y="381374"/>
            <a:ext cx="4291819" cy="861775"/>
          </a:xfrm>
        </p:spPr>
        <p:txBody>
          <a:bodyPr/>
          <a:lstStyle/>
          <a:p>
            <a:r>
              <a:rPr lang="en-US" dirty="0">
                <a:solidFill>
                  <a:srgbClr val="5C2D91"/>
                </a:solidFill>
              </a:rPr>
              <a:t>Microsoft</a:t>
            </a:r>
            <a:br>
              <a:rPr lang="en-US" dirty="0"/>
            </a:br>
            <a:r>
              <a:rPr lang="en-US" dirty="0"/>
              <a:t>Cognitive Services</a:t>
            </a:r>
            <a:endParaRPr lang="uk-UA" dirty="0">
              <a:solidFill>
                <a:schemeClr val="accent1"/>
              </a:solidFill>
            </a:endParaRPr>
          </a:p>
        </p:txBody>
      </p:sp>
      <p:sp>
        <p:nvSpPr>
          <p:cNvPr id="29" name="Text Placeholder 2"/>
          <p:cNvSpPr txBox="1">
            <a:spLocks/>
          </p:cNvSpPr>
          <p:nvPr/>
        </p:nvSpPr>
        <p:spPr>
          <a:xfrm>
            <a:off x="135413" y="1976386"/>
            <a:ext cx="16162832" cy="615618"/>
          </a:xfrm>
          <a:prstGeom prst="rect">
            <a:avLst/>
          </a:prstGeom>
        </p:spPr>
        <p:txBody>
          <a:bodyPr vert="horz" wrap="square" lIns="195072" tIns="121920" rIns="195072" bIns="12192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0624" indent="-230624" defTabSz="1243625">
              <a:spcBef>
                <a:spcPct val="0"/>
              </a:spcBef>
              <a:spcAft>
                <a:spcPts val="800"/>
              </a:spcAft>
              <a:defRPr/>
            </a:pPr>
            <a:r>
              <a:rPr lang="en-US" sz="2667" dirty="0">
                <a:solidFill>
                  <a:srgbClr val="5C2D91"/>
                </a:solidFill>
                <a:latin typeface="Roboto"/>
              </a:rPr>
              <a:t>“Enable your apps to see, hear, interpret, and interact in more human ways.” </a:t>
            </a:r>
          </a:p>
        </p:txBody>
      </p:sp>
      <p:sp>
        <p:nvSpPr>
          <p:cNvPr id="49" name="Text Placeholder 2"/>
          <p:cNvSpPr txBox="1">
            <a:spLocks/>
          </p:cNvSpPr>
          <p:nvPr/>
        </p:nvSpPr>
        <p:spPr>
          <a:xfrm>
            <a:off x="135413" y="2710480"/>
            <a:ext cx="16162832" cy="615618"/>
          </a:xfrm>
          <a:prstGeom prst="rect">
            <a:avLst/>
          </a:prstGeom>
        </p:spPr>
        <p:txBody>
          <a:bodyPr vert="horz" wrap="square" lIns="195072" tIns="121920" rIns="195072" bIns="12192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0624" indent="-230624" defTabSz="1243625">
              <a:spcBef>
                <a:spcPct val="0"/>
              </a:spcBef>
              <a:spcAft>
                <a:spcPts val="800"/>
              </a:spcAft>
            </a:pPr>
            <a:r>
              <a:rPr lang="en-US" sz="2667" dirty="0">
                <a:solidFill>
                  <a:srgbClr val="5C2D91"/>
                </a:solidFill>
                <a:latin typeface="Roboto"/>
              </a:rPr>
              <a:t>“API’s for accessing the real world” </a:t>
            </a:r>
          </a:p>
        </p:txBody>
      </p:sp>
      <p:sp>
        <p:nvSpPr>
          <p:cNvPr id="50" name="Text Placeholder 2"/>
          <p:cNvSpPr txBox="1">
            <a:spLocks/>
          </p:cNvSpPr>
          <p:nvPr/>
        </p:nvSpPr>
        <p:spPr>
          <a:xfrm>
            <a:off x="135414" y="3452974"/>
            <a:ext cx="13523421" cy="615618"/>
          </a:xfrm>
          <a:prstGeom prst="rect">
            <a:avLst/>
          </a:prstGeom>
        </p:spPr>
        <p:txBody>
          <a:bodyPr vert="horz" wrap="square" lIns="195072" tIns="121920" rIns="195072" bIns="12192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0624" indent="-230624" defTabSz="1243625">
              <a:spcBef>
                <a:spcPct val="0"/>
              </a:spcBef>
              <a:spcAft>
                <a:spcPts val="800"/>
              </a:spcAft>
            </a:pPr>
            <a:r>
              <a:rPr lang="en-US" sz="2667" dirty="0">
                <a:solidFill>
                  <a:srgbClr val="5C2D91"/>
                </a:solidFill>
                <a:latin typeface="Roboto"/>
              </a:rPr>
              <a:t>“Really hard problems Microsoft has already solved so you don’t have to”</a:t>
            </a:r>
          </a:p>
        </p:txBody>
      </p:sp>
      <p:pic>
        <p:nvPicPr>
          <p:cNvPr id="3" name="Picture 2"/>
          <p:cNvPicPr>
            <a:picLocks noChangeAspect="1"/>
          </p:cNvPicPr>
          <p:nvPr/>
        </p:nvPicPr>
        <p:blipFill>
          <a:blip r:embed="rId3"/>
          <a:stretch>
            <a:fillRect/>
          </a:stretch>
        </p:blipFill>
        <p:spPr>
          <a:xfrm>
            <a:off x="0" y="4589837"/>
            <a:ext cx="12192000" cy="1183507"/>
          </a:xfrm>
          <a:prstGeom prst="rect">
            <a:avLst/>
          </a:prstGeom>
        </p:spPr>
      </p:pic>
    </p:spTree>
    <p:extLst>
      <p:ext uri="{BB962C8B-B14F-4D97-AF65-F5344CB8AC3E}">
        <p14:creationId xmlns:p14="http://schemas.microsoft.com/office/powerpoint/2010/main" val="3057889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9"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stretch>
            <a:fillRect/>
          </a:stretch>
        </p:blipFill>
        <p:spPr>
          <a:xfrm>
            <a:off x="0" y="-448883"/>
            <a:ext cx="12277898" cy="7565686"/>
          </a:xfrm>
          <a:prstGeom prst="rect">
            <a:avLst/>
          </a:prstGeom>
        </p:spPr>
      </p:pic>
      <p:sp>
        <p:nvSpPr>
          <p:cNvPr id="7" name="Rectangle 6"/>
          <p:cNvSpPr/>
          <p:nvPr/>
        </p:nvSpPr>
        <p:spPr>
          <a:xfrm>
            <a:off x="6972361" y="6096121"/>
            <a:ext cx="519251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FFFFFF"/>
                </a:solidFill>
                <a:effectLst/>
                <a:uLnTx/>
                <a:uFillTx/>
                <a:latin typeface="Segoe UI"/>
                <a:ea typeface="+mn-ea"/>
                <a:cs typeface="+mn-cs"/>
              </a:rPr>
              <a:t>http://bit.ly/howoldoutcome </a:t>
            </a:r>
          </a:p>
        </p:txBody>
      </p:sp>
    </p:spTree>
    <p:extLst>
      <p:ext uri="{BB962C8B-B14F-4D97-AF65-F5344CB8AC3E}">
        <p14:creationId xmlns:p14="http://schemas.microsoft.com/office/powerpoint/2010/main" val="3804185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txBox="1">
            <a:spLocks/>
          </p:cNvSpPr>
          <p:nvPr/>
        </p:nvSpPr>
        <p:spPr>
          <a:xfrm>
            <a:off x="592763" y="1512600"/>
            <a:ext cx="11653523" cy="1985360"/>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228562" indent="-228562" defTabSz="914250">
              <a:spcBef>
                <a:spcPts val="1000"/>
              </a:spcBef>
              <a:defRPr/>
            </a:pPr>
            <a:endParaRPr lang="en-US" sz="2745" dirty="0">
              <a:solidFill>
                <a:srgbClr val="0A091B"/>
              </a:solidFill>
              <a:latin typeface="Roboto"/>
            </a:endParaRPr>
          </a:p>
        </p:txBody>
      </p:sp>
      <p:sp>
        <p:nvSpPr>
          <p:cNvPr id="18" name="Rectangle 17"/>
          <p:cNvSpPr/>
          <p:nvPr/>
        </p:nvSpPr>
        <p:spPr>
          <a:xfrm>
            <a:off x="3060943" y="3495995"/>
            <a:ext cx="6095136" cy="757130"/>
          </a:xfrm>
          <a:prstGeom prst="rect">
            <a:avLst/>
          </a:prstGeom>
        </p:spPr>
        <p:txBody>
          <a:bodyPr>
            <a:spAutoFit/>
          </a:bodyPr>
          <a:lstStyle/>
          <a:p>
            <a:pPr algn="ctr" defTabSz="914120">
              <a:lnSpc>
                <a:spcPct val="90000"/>
              </a:lnSpc>
              <a:spcAft>
                <a:spcPts val="600"/>
              </a:spcAft>
              <a:defRPr/>
            </a:pPr>
            <a:r>
              <a:rPr lang="en-US" sz="2400" kern="0" dirty="0">
                <a:solidFill>
                  <a:sysClr val="windowText" lastClr="000000"/>
                </a:solidFill>
                <a:latin typeface="Roboto"/>
              </a:rPr>
              <a:t>From faces to feelings, allow your </a:t>
            </a:r>
            <a:br>
              <a:rPr lang="en-US" sz="2400" kern="0" dirty="0">
                <a:solidFill>
                  <a:sysClr val="windowText" lastClr="000000"/>
                </a:solidFill>
                <a:latin typeface="Roboto"/>
              </a:rPr>
            </a:br>
            <a:r>
              <a:rPr lang="en-US" sz="2400" kern="0" dirty="0">
                <a:solidFill>
                  <a:sysClr val="windowText" lastClr="000000"/>
                </a:solidFill>
                <a:latin typeface="Roboto"/>
              </a:rPr>
              <a:t>apps to understand images and video</a:t>
            </a:r>
          </a:p>
        </p:txBody>
      </p:sp>
      <p:sp>
        <p:nvSpPr>
          <p:cNvPr id="19" name="Rectangle 18"/>
          <p:cNvSpPr/>
          <p:nvPr/>
        </p:nvSpPr>
        <p:spPr>
          <a:xfrm>
            <a:off x="3200504" y="4682530"/>
            <a:ext cx="5816016" cy="424732"/>
          </a:xfrm>
          <a:prstGeom prst="rect">
            <a:avLst/>
          </a:prstGeom>
        </p:spPr>
        <p:txBody>
          <a:bodyPr wrap="none">
            <a:spAutoFit/>
          </a:bodyPr>
          <a:lstStyle/>
          <a:p>
            <a:pPr algn="ctr" defTabSz="914120">
              <a:lnSpc>
                <a:spcPct val="90000"/>
              </a:lnSpc>
              <a:spcAft>
                <a:spcPts val="600"/>
              </a:spcAft>
              <a:defRPr/>
            </a:pPr>
            <a:r>
              <a:rPr lang="en-US" sz="2400" kern="0" dirty="0">
                <a:solidFill>
                  <a:srgbClr val="5C2D91"/>
                </a:solidFill>
                <a:latin typeface="Roboto"/>
              </a:rPr>
              <a:t>Computer Vision | Emotion | Face | Video</a:t>
            </a:r>
          </a:p>
        </p:txBody>
      </p:sp>
      <p:grpSp>
        <p:nvGrpSpPr>
          <p:cNvPr id="20" name="Group 19"/>
          <p:cNvGrpSpPr/>
          <p:nvPr/>
        </p:nvGrpSpPr>
        <p:grpSpPr>
          <a:xfrm>
            <a:off x="5699924" y="2643363"/>
            <a:ext cx="941509" cy="511245"/>
            <a:chOff x="5699868" y="2643250"/>
            <a:chExt cx="941642" cy="511318"/>
          </a:xfrm>
        </p:grpSpPr>
        <p:pic>
          <p:nvPicPr>
            <p:cNvPr id="21" name="Picture 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9868" y="2643250"/>
              <a:ext cx="941642" cy="511318"/>
            </a:xfrm>
            <a:prstGeom prst="rect">
              <a:avLst/>
            </a:prstGeom>
          </p:spPr>
        </p:pic>
        <p:sp>
          <p:nvSpPr>
            <p:cNvPr id="22" name="Oval 21"/>
            <p:cNvSpPr/>
            <p:nvPr/>
          </p:nvSpPr>
          <p:spPr bwMode="auto">
            <a:xfrm>
              <a:off x="5970704" y="2728397"/>
              <a:ext cx="399969" cy="3410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45" tIns="143315" rIns="179145" bIns="143315" numCol="1" spcCol="0" rtlCol="0" fromWordArt="0" anchor="t" anchorCtr="0" forceAA="0" compatLnSpc="1">
              <a:prstTxWarp prst="textNoShape">
                <a:avLst/>
              </a:prstTxWarp>
              <a:noAutofit/>
            </a:bodyPr>
            <a:lstStyle/>
            <a:p>
              <a:pPr algn="ctr" defTabSz="913438"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6085399" y="2814394"/>
              <a:ext cx="65391" cy="6539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45" tIns="143315" rIns="179145" bIns="143315" numCol="1" spcCol="0" rtlCol="0" fromWordArt="0" anchor="t" anchorCtr="0" forceAA="0" compatLnSpc="1">
              <a:prstTxWarp prst="textNoShape">
                <a:avLst/>
              </a:prstTxWarp>
              <a:noAutofit/>
            </a:bodyPr>
            <a:lstStyle/>
            <a:p>
              <a:pPr algn="ctr" defTabSz="913438"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p:cNvSpPr/>
            <p:nvPr/>
          </p:nvSpPr>
          <p:spPr bwMode="auto">
            <a:xfrm>
              <a:off x="6190587" y="2814394"/>
              <a:ext cx="65391" cy="6539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45" tIns="143315" rIns="179145" bIns="143315" numCol="1" spcCol="0" rtlCol="0" fromWordArt="0" anchor="t" anchorCtr="0" forceAA="0" compatLnSpc="1">
              <a:prstTxWarp prst="textNoShape">
                <a:avLst/>
              </a:prstTxWarp>
              <a:noAutofit/>
            </a:bodyPr>
            <a:lstStyle/>
            <a:p>
              <a:pPr algn="ctr" defTabSz="913438"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6190587" y="2918032"/>
              <a:ext cx="65391" cy="6539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45" tIns="143315" rIns="179145" bIns="143315" numCol="1" spcCol="0" rtlCol="0" fromWordArt="0" anchor="t" anchorCtr="0" forceAA="0" compatLnSpc="1">
              <a:prstTxWarp prst="textNoShape">
                <a:avLst/>
              </a:prstTxWarp>
              <a:noAutofit/>
            </a:bodyPr>
            <a:lstStyle/>
            <a:p>
              <a:pPr algn="ctr" defTabSz="913438"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6085399" y="2918032"/>
              <a:ext cx="65391" cy="6539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45" tIns="143315" rIns="179145" bIns="143315" numCol="1" spcCol="0" rtlCol="0" fromWordArt="0" anchor="t" anchorCtr="0" forceAA="0" compatLnSpc="1">
              <a:prstTxWarp prst="textNoShape">
                <a:avLst/>
              </a:prstTxWarp>
              <a:noAutofit/>
            </a:bodyPr>
            <a:lstStyle/>
            <a:p>
              <a:pPr algn="ctr" defTabSz="913438"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 name="Title 3"/>
          <p:cNvSpPr txBox="1">
            <a:spLocks/>
          </p:cNvSpPr>
          <p:nvPr/>
        </p:nvSpPr>
        <p:spPr>
          <a:xfrm>
            <a:off x="565562" y="1692750"/>
            <a:ext cx="11085901" cy="1158711"/>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86">
              <a:defRPr/>
            </a:pPr>
            <a:r>
              <a:rPr lang="en-US" sz="4400" b="1">
                <a:solidFill>
                  <a:srgbClr val="0A091B"/>
                </a:solidFill>
                <a:latin typeface="Roboto"/>
              </a:rPr>
              <a:t>Vision</a:t>
            </a:r>
          </a:p>
        </p:txBody>
      </p:sp>
      <p:sp>
        <p:nvSpPr>
          <p:cNvPr id="3" name="Title 2"/>
          <p:cNvSpPr>
            <a:spLocks noGrp="1"/>
          </p:cNvSpPr>
          <p:nvPr>
            <p:ph type="title"/>
          </p:nvPr>
        </p:nvSpPr>
        <p:spPr>
          <a:xfrm>
            <a:off x="584201" y="380941"/>
            <a:ext cx="3632200" cy="424732"/>
          </a:xfrm>
        </p:spPr>
        <p:txBody>
          <a:bodyPr/>
          <a:lstStyle/>
          <a:p>
            <a:endParaRPr lang="en-GB"/>
          </a:p>
        </p:txBody>
      </p:sp>
      <p:sp>
        <p:nvSpPr>
          <p:cNvPr id="17" name="Title 7"/>
          <p:cNvSpPr txBox="1">
            <a:spLocks/>
          </p:cNvSpPr>
          <p:nvPr/>
        </p:nvSpPr>
        <p:spPr>
          <a:xfrm>
            <a:off x="584981" y="381373"/>
            <a:ext cx="4291819" cy="757130"/>
          </a:xfrm>
          <a:prstGeom prst="rect">
            <a:avLst/>
          </a:prstGeom>
          <a:noFill/>
        </p:spPr>
        <p:txBody>
          <a:bodyPr wrap="square" rtlCol="0">
            <a:spAutoFit/>
          </a:bodyPr>
          <a:lstStyle>
            <a:lvl1pPr algn="l" defTabSz="685705" rtl="0" eaLnBrk="1" latinLnBrk="0" hangingPunct="1">
              <a:lnSpc>
                <a:spcPct val="90000"/>
              </a:lnSpc>
              <a:spcBef>
                <a:spcPct val="0"/>
              </a:spcBef>
              <a:buNone/>
              <a:defRPr lang="uk-UA" sz="18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pPr defTabSz="914250">
              <a:defRPr/>
            </a:pPr>
            <a:r>
              <a:rPr lang="en-US" sz="2400">
                <a:solidFill>
                  <a:srgbClr val="5C2D91"/>
                </a:solidFill>
              </a:rPr>
              <a:t>Microsoft</a:t>
            </a:r>
            <a:br>
              <a:rPr lang="en-US" sz="2400">
                <a:solidFill>
                  <a:srgbClr val="0A091B"/>
                </a:solidFill>
              </a:rPr>
            </a:br>
            <a:r>
              <a:rPr lang="en-US" sz="2400">
                <a:solidFill>
                  <a:srgbClr val="0A091B"/>
                </a:solidFill>
              </a:rPr>
              <a:t>Cognitive Services</a:t>
            </a:r>
            <a:endParaRPr lang="en-US" sz="2400" dirty="0">
              <a:solidFill>
                <a:srgbClr val="00B0F0"/>
              </a:solidFill>
            </a:endParaRPr>
          </a:p>
        </p:txBody>
      </p:sp>
    </p:spTree>
    <p:extLst>
      <p:ext uri="{BB962C8B-B14F-4D97-AF65-F5344CB8AC3E}">
        <p14:creationId xmlns:p14="http://schemas.microsoft.com/office/powerpoint/2010/main" val="3066459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LIDES WITH IMAG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ENARAL LAYOUT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1924</Words>
  <Application>Microsoft Office PowerPoint</Application>
  <PresentationFormat>Widescreen</PresentationFormat>
  <Paragraphs>284</Paragraphs>
  <Slides>19</Slides>
  <Notes>14</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19</vt:i4>
      </vt:variant>
    </vt:vector>
  </HeadingPairs>
  <TitlesOfParts>
    <vt:vector size="36" baseType="lpstr">
      <vt:lpstr>Arial</vt:lpstr>
      <vt:lpstr>Calibri</vt:lpstr>
      <vt:lpstr>Calibri Light</vt:lpstr>
      <vt:lpstr>Cambria Math</vt:lpstr>
      <vt:lpstr>Consolas</vt:lpstr>
      <vt:lpstr>Roboto</vt:lpstr>
      <vt:lpstr>Roboto Condensed</vt:lpstr>
      <vt:lpstr>Segoe UI</vt:lpstr>
      <vt:lpstr>Segoe UI Light</vt:lpstr>
      <vt:lpstr>Segoe UI Semibold</vt:lpstr>
      <vt:lpstr>Segoe UI Semilight</vt:lpstr>
      <vt:lpstr>Wingdings</vt:lpstr>
      <vt:lpstr>SLIDES WITH IMAGES</vt:lpstr>
      <vt:lpstr>GENARAL LAYOUTS</vt:lpstr>
      <vt:lpstr>MS Cognitive Services Walking Deck</vt:lpstr>
      <vt:lpstr>COLOR TEMPLATE</vt:lpstr>
      <vt:lpstr>2_Office Theme</vt:lpstr>
      <vt:lpstr>PowerPoint Presentation</vt:lpstr>
      <vt:lpstr>PowerPoint Presentation</vt:lpstr>
      <vt:lpstr>PowerPoint Presentation</vt:lpstr>
      <vt:lpstr>AI Services Cortana Intelligence Suite</vt:lpstr>
      <vt:lpstr>Microsoft Azure Machine Learning</vt:lpstr>
      <vt:lpstr>Microsoft Azure Machine Learning</vt:lpstr>
      <vt:lpstr>Microsoft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Azure Machine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Nicholson</dc:creator>
  <cp:lastModifiedBy>Amy Nicholson</cp:lastModifiedBy>
  <cp:revision>9</cp:revision>
  <dcterms:created xsi:type="dcterms:W3CDTF">2017-03-14T06:13:21Z</dcterms:created>
  <dcterms:modified xsi:type="dcterms:W3CDTF">2017-03-14T11:56:29Z</dcterms:modified>
</cp:coreProperties>
</file>